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tiff" ContentType="image/tiff"/>
  <Default Extension="xlsx" ContentType="application/vnd.openxmlformats-officedocument.spreadsheetml.sheet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2"/>
  </p:notesMasterIdLst>
  <p:sldIdLst>
    <p:sldId id="256" r:id="rId2"/>
    <p:sldId id="257" r:id="rId3"/>
    <p:sldId id="258" r:id="rId4"/>
    <p:sldId id="294" r:id="rId5"/>
    <p:sldId id="259" r:id="rId6"/>
    <p:sldId id="260" r:id="rId7"/>
    <p:sldId id="278" r:id="rId8"/>
    <p:sldId id="261" r:id="rId9"/>
    <p:sldId id="262" r:id="rId10"/>
    <p:sldId id="284" r:id="rId11"/>
    <p:sldId id="264" r:id="rId12"/>
    <p:sldId id="265" r:id="rId13"/>
    <p:sldId id="286" r:id="rId14"/>
    <p:sldId id="285" r:id="rId15"/>
    <p:sldId id="296" r:id="rId16"/>
    <p:sldId id="291" r:id="rId17"/>
    <p:sldId id="282" r:id="rId18"/>
    <p:sldId id="283" r:id="rId19"/>
    <p:sldId id="293" r:id="rId20"/>
    <p:sldId id="327" r:id="rId21"/>
    <p:sldId id="313" r:id="rId22"/>
    <p:sldId id="268" r:id="rId23"/>
    <p:sldId id="270" r:id="rId24"/>
    <p:sldId id="271" r:id="rId25"/>
    <p:sldId id="273" r:id="rId26"/>
    <p:sldId id="319" r:id="rId27"/>
    <p:sldId id="320" r:id="rId28"/>
    <p:sldId id="315" r:id="rId29"/>
    <p:sldId id="316" r:id="rId30"/>
    <p:sldId id="274" r:id="rId31"/>
    <p:sldId id="310" r:id="rId32"/>
    <p:sldId id="323" r:id="rId33"/>
    <p:sldId id="321" r:id="rId34"/>
    <p:sldId id="322" r:id="rId35"/>
    <p:sldId id="328" r:id="rId36"/>
    <p:sldId id="317" r:id="rId37"/>
    <p:sldId id="280" r:id="rId38"/>
    <p:sldId id="324" r:id="rId39"/>
    <p:sldId id="326" r:id="rId40"/>
    <p:sldId id="281" r:id="rId41"/>
  </p:sldIdLst>
  <p:sldSz cx="12192000" cy="6858000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276133A1-E1F8-4E61-B5E0-702D75A0E5DC}">
          <p14:sldIdLst>
            <p14:sldId id="256"/>
            <p14:sldId id="257"/>
            <p14:sldId id="258"/>
            <p14:sldId id="294"/>
            <p14:sldId id="259"/>
            <p14:sldId id="260"/>
            <p14:sldId id="278"/>
            <p14:sldId id="261"/>
            <p14:sldId id="262"/>
            <p14:sldId id="284"/>
            <p14:sldId id="264"/>
            <p14:sldId id="265"/>
            <p14:sldId id="286"/>
            <p14:sldId id="285"/>
            <p14:sldId id="296"/>
            <p14:sldId id="291"/>
            <p14:sldId id="282"/>
            <p14:sldId id="283"/>
            <p14:sldId id="293"/>
            <p14:sldId id="327"/>
            <p14:sldId id="313"/>
            <p14:sldId id="268"/>
            <p14:sldId id="270"/>
            <p14:sldId id="271"/>
            <p14:sldId id="273"/>
            <p14:sldId id="319"/>
            <p14:sldId id="320"/>
            <p14:sldId id="315"/>
            <p14:sldId id="316"/>
            <p14:sldId id="274"/>
            <p14:sldId id="310"/>
            <p14:sldId id="323"/>
            <p14:sldId id="321"/>
            <p14:sldId id="322"/>
            <p14:sldId id="328"/>
            <p14:sldId id="317"/>
            <p14:sldId id="280"/>
            <p14:sldId id="324"/>
            <p14:sldId id="326"/>
            <p14:sldId id="281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Hancock, Kevin" initials="HK" lastIdx="4" clrIdx="0">
    <p:extLst>
      <p:ext uri="{19B8F6BF-5375-455C-9EA6-DF929625EA0E}">
        <p15:presenceInfo xmlns:p15="http://schemas.microsoft.com/office/powerpoint/2012/main" userId="Hancock, Kevin" providerId="None"/>
      </p:ext>
    </p:extLst>
  </p:cmAuthor>
  <p:cmAuthor id="2" name="Wachter, Derek" initials="WD" lastIdx="3" clrIdx="1">
    <p:extLst>
      <p:ext uri="{19B8F6BF-5375-455C-9EA6-DF929625EA0E}">
        <p15:presenceInfo xmlns:p15="http://schemas.microsoft.com/office/powerpoint/2012/main" userId="Wachter, Derek" providerId="None"/>
      </p:ext>
    </p:extLst>
  </p:cmAuthor>
  <p:cmAuthor id="3" name="Pat Brady" initials="PB" lastIdx="11" clrIdx="3">
    <p:extLst>
      <p:ext uri="{19B8F6BF-5375-455C-9EA6-DF929625EA0E}">
        <p15:presenceInfo xmlns:p15="http://schemas.microsoft.com/office/powerpoint/2012/main" userId="8226d2bec95dbf01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5B9BD5"/>
    <a:srgbClr val="5B9BD7"/>
    <a:srgbClr val="569FD3"/>
    <a:srgbClr val="2E5597"/>
    <a:srgbClr val="2F5597"/>
    <a:srgbClr val="F4B183"/>
    <a:srgbClr val="ED7D31"/>
    <a:srgbClr val="B4C7E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87" autoAdjust="0"/>
    <p:restoredTop sz="94660"/>
  </p:normalViewPr>
  <p:slideViewPr>
    <p:cSldViewPr snapToGrid="0">
      <p:cViewPr varScale="1">
        <p:scale>
          <a:sx n="91" d="100"/>
          <a:sy n="91" d="100"/>
        </p:scale>
        <p:origin x="76" y="14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notesMaster" Target="notesMasters/notesMaster1.xml"/><Relationship Id="rId47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commentAuthors" Target="commentAuthors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20785212414005705"/>
          <c:y val="1.1718749279112373E-2"/>
          <c:w val="0.5715382878501285"/>
          <c:h val="0.94500640102076761"/>
        </c:manualLayout>
      </c:layout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Sales</c:v>
                </c:pt>
              </c:strCache>
            </c:strRef>
          </c:tx>
          <c:spPr>
            <a:ln>
              <a:noFill/>
            </a:ln>
          </c:spPr>
          <c:dPt>
            <c:idx val="0"/>
            <c:bubble3D val="0"/>
            <c:spPr>
              <a:solidFill>
                <a:schemeClr val="accent1"/>
              </a:solidFill>
              <a:ln w="19050"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1-DC03-4225-B676-BE5BDF05CD9B}"/>
              </c:ext>
            </c:extLst>
          </c:dPt>
          <c:dPt>
            <c:idx val="1"/>
            <c:bubble3D val="0"/>
            <c:spPr>
              <a:solidFill>
                <a:schemeClr val="accent5">
                  <a:lumMod val="40000"/>
                  <a:lumOff val="60000"/>
                </a:schemeClr>
              </a:solidFill>
              <a:ln w="19050"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5-46F7-4527-BA79-F8FB7C7F9D59}"/>
              </c:ext>
            </c:extLst>
          </c:dPt>
          <c:dPt>
            <c:idx val="2"/>
            <c:bubble3D val="0"/>
            <c:spPr>
              <a:solidFill>
                <a:schemeClr val="accent2"/>
              </a:solidFill>
              <a:ln w="19050"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4-46F7-4527-BA79-F8FB7C7F9D59}"/>
              </c:ext>
            </c:extLst>
          </c:dPt>
          <c:dPt>
            <c:idx val="3"/>
            <c:bubble3D val="0"/>
            <c:spPr>
              <a:solidFill>
                <a:schemeClr val="accent2">
                  <a:lumMod val="60000"/>
                  <a:lumOff val="40000"/>
                </a:schemeClr>
              </a:solidFill>
              <a:ln w="19050"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3-46F7-4527-BA79-F8FB7C7F9D59}"/>
              </c:ext>
            </c:extLst>
          </c:dPt>
          <c:dPt>
            <c:idx val="4"/>
            <c:bubble3D val="0"/>
            <c:spPr>
              <a:solidFill>
                <a:schemeClr val="accent5">
                  <a:lumMod val="75000"/>
                </a:schemeClr>
              </a:solidFill>
              <a:ln w="19050"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2-46F7-4527-BA79-F8FB7C7F9D59}"/>
              </c:ext>
            </c:extLst>
          </c:dPt>
          <c:dPt>
            <c:idx val="5"/>
            <c:bubble3D val="0"/>
            <c:spPr>
              <a:solidFill>
                <a:schemeClr val="accent6"/>
              </a:solidFill>
              <a:ln w="19050"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B-DC03-4225-B676-BE5BDF05CD9B}"/>
              </c:ext>
            </c:extLst>
          </c:dPt>
          <c:cat>
            <c:strRef>
              <c:f>Sheet1!$A$2:$A$7</c:f>
              <c:strCache>
                <c:ptCount val="5"/>
                <c:pt idx="0">
                  <c:v>Duals in Waivers</c:v>
                </c:pt>
                <c:pt idx="1">
                  <c:v>Duals in Nursing Facilities</c:v>
                </c:pt>
                <c:pt idx="2">
                  <c:v>Non-Duals in Waivers</c:v>
                </c:pt>
                <c:pt idx="3">
                  <c:v>Non-Duals in Nursing Facilities</c:v>
                </c:pt>
                <c:pt idx="4">
                  <c:v>Healthy Duals</c:v>
                </c:pt>
              </c:strCache>
            </c:strRef>
          </c:cat>
          <c:val>
            <c:numRef>
              <c:f>Sheet1!$B$2:$B$7</c:f>
              <c:numCache>
                <c:formatCode>General</c:formatCode>
                <c:ptCount val="6"/>
                <c:pt idx="0">
                  <c:v>49759</c:v>
                </c:pt>
                <c:pt idx="1">
                  <c:v>77610</c:v>
                </c:pt>
                <c:pt idx="2">
                  <c:v>15821</c:v>
                </c:pt>
                <c:pt idx="3">
                  <c:v>7314</c:v>
                </c:pt>
                <c:pt idx="4">
                  <c:v>270114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46F7-4527-BA79-F8FB7C7F9D59}"/>
            </c:ext>
          </c:extLst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Column1</c:v>
                </c:pt>
              </c:strCache>
            </c:strRef>
          </c:tx>
          <c:dPt>
            <c:idx val="0"/>
            <c:bubble3D val="0"/>
            <c:spPr>
              <a:solidFill>
                <a:schemeClr val="accent1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D-DC03-4225-B676-BE5BDF05CD9B}"/>
              </c:ext>
            </c:extLst>
          </c:dPt>
          <c:dPt>
            <c:idx val="1"/>
            <c:bubble3D val="0"/>
            <c:spPr>
              <a:solidFill>
                <a:schemeClr val="accent2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F-DC03-4225-B676-BE5BDF05CD9B}"/>
              </c:ext>
            </c:extLst>
          </c:dPt>
          <c:dPt>
            <c:idx val="2"/>
            <c:bubble3D val="0"/>
            <c:spPr>
              <a:solidFill>
                <a:schemeClr val="accent3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11-DC03-4225-B676-BE5BDF05CD9B}"/>
              </c:ext>
            </c:extLst>
          </c:dPt>
          <c:dPt>
            <c:idx val="3"/>
            <c:bubble3D val="0"/>
            <c:spPr>
              <a:solidFill>
                <a:schemeClr val="accent4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13-DC03-4225-B676-BE5BDF05CD9B}"/>
              </c:ext>
            </c:extLst>
          </c:dPt>
          <c:dPt>
            <c:idx val="4"/>
            <c:bubble3D val="0"/>
            <c:spPr>
              <a:solidFill>
                <a:schemeClr val="accent5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15-DC03-4225-B676-BE5BDF05CD9B}"/>
              </c:ext>
            </c:extLst>
          </c:dPt>
          <c:dPt>
            <c:idx val="5"/>
            <c:bubble3D val="0"/>
            <c:spPr>
              <a:solidFill>
                <a:schemeClr val="accent6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17-DC03-4225-B676-BE5BDF05CD9B}"/>
              </c:ext>
            </c:extLst>
          </c:dPt>
          <c:cat>
            <c:strRef>
              <c:f>Sheet1!$A$2:$A$7</c:f>
              <c:strCache>
                <c:ptCount val="5"/>
                <c:pt idx="0">
                  <c:v>Duals in Waivers</c:v>
                </c:pt>
                <c:pt idx="1">
                  <c:v>Duals in Nursing Facilities</c:v>
                </c:pt>
                <c:pt idx="2">
                  <c:v>Non-Duals in Waivers</c:v>
                </c:pt>
                <c:pt idx="3">
                  <c:v>Non-Duals in Nursing Facilities</c:v>
                </c:pt>
                <c:pt idx="4">
                  <c:v>Healthy Duals</c:v>
                </c:pt>
              </c:strCache>
            </c:strRef>
          </c:cat>
          <c:val>
            <c:numRef>
              <c:f>Sheet1!$C$2:$C$7</c:f>
              <c:numCache>
                <c:formatCode>General</c:formatCode>
                <c:ptCount val="6"/>
              </c:numCache>
            </c:numRef>
          </c:val>
          <c:extLst>
            <c:ext xmlns:c16="http://schemas.microsoft.com/office/drawing/2014/chart" uri="{C3380CC4-5D6E-409C-BE32-E72D297353CC}">
              <c16:uniqueId val="{00000001-46F7-4527-BA79-F8FB7C7F9D59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75"/>
      </c:doughnutChart>
      <c:spPr>
        <a:noFill/>
        <a:ln>
          <a:noFill/>
        </a:ln>
        <a:effectLst/>
      </c:spPr>
    </c:plotArea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3">
  <dgm:title val=""/>
  <dgm:desc val=""/>
  <dgm:catLst>
    <dgm:cat type="accent2" pri="11300"/>
  </dgm:catLst>
  <dgm:styleLbl name="node0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>
        <a:shade val="80000"/>
      </a:schemeClr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>
        <a:shade val="80000"/>
      </a:schemeClr>
      <a:schemeClr val="accent2">
        <a:tint val="7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/>
    <dgm:txEffectClrLst/>
  </dgm:styleLbl>
  <dgm:styleLbl name="lnNode1">
    <dgm:fillClrLst>
      <a:schemeClr val="accent2">
        <a:shade val="80000"/>
      </a:schemeClr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shade val="80000"/>
        <a:alpha val="50000"/>
      </a:schemeClr>
      <a:schemeClr val="accent2">
        <a:tint val="70000"/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2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/>
    <dgm:txEffectClrLst/>
  </dgm:styleLbl>
  <dgm:styleLbl name="fg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sibTrans1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2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>
        <a:tint val="90000"/>
      </a:schemeClr>
    </dgm:fillClrLst>
    <dgm:linClrLst meth="repeat">
      <a:schemeClr val="accent2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2">
        <a:tint val="5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>
        <a:shade val="8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9000"/>
      </a:schemeClr>
    </dgm:fillClrLst>
    <dgm:linClrLst meth="repeat">
      <a:schemeClr val="accent2">
        <a:tint val="99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80000"/>
      </a:schemeClr>
    </dgm:fillClrLst>
    <dgm:linClrLst meth="repeat">
      <a:schemeClr val="accent2">
        <a:tint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>
        <a:tint val="99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>
        <a:tint val="8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2_3">
  <dgm:title val=""/>
  <dgm:desc val=""/>
  <dgm:catLst>
    <dgm:cat type="accent2" pri="11300"/>
  </dgm:catLst>
  <dgm:styleLbl name="node0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>
        <a:shade val="80000"/>
      </a:schemeClr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>
        <a:shade val="80000"/>
      </a:schemeClr>
      <a:schemeClr val="accent2">
        <a:tint val="7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/>
    <dgm:txEffectClrLst/>
  </dgm:styleLbl>
  <dgm:styleLbl name="lnNode1">
    <dgm:fillClrLst>
      <a:schemeClr val="accent2">
        <a:shade val="80000"/>
      </a:schemeClr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shade val="80000"/>
        <a:alpha val="50000"/>
      </a:schemeClr>
      <a:schemeClr val="accent2">
        <a:tint val="70000"/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2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/>
    <dgm:txEffectClrLst/>
  </dgm:styleLbl>
  <dgm:styleLbl name="fg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sibTrans1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2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>
        <a:tint val="90000"/>
      </a:schemeClr>
    </dgm:fillClrLst>
    <dgm:linClrLst meth="repeat">
      <a:schemeClr val="accent2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2">
        <a:tint val="5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>
        <a:shade val="8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9000"/>
      </a:schemeClr>
    </dgm:fillClrLst>
    <dgm:linClrLst meth="repeat">
      <a:schemeClr val="accent2">
        <a:tint val="99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80000"/>
      </a:schemeClr>
    </dgm:fillClrLst>
    <dgm:linClrLst meth="repeat">
      <a:schemeClr val="accent2">
        <a:tint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>
        <a:tint val="99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>
        <a:tint val="8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2_3">
  <dgm:title val=""/>
  <dgm:desc val=""/>
  <dgm:catLst>
    <dgm:cat type="accent2" pri="11300"/>
  </dgm:catLst>
  <dgm:styleLbl name="node0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>
        <a:shade val="80000"/>
      </a:schemeClr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>
        <a:shade val="80000"/>
      </a:schemeClr>
      <a:schemeClr val="accent2">
        <a:tint val="7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/>
    <dgm:txEffectClrLst/>
  </dgm:styleLbl>
  <dgm:styleLbl name="lnNode1">
    <dgm:fillClrLst>
      <a:schemeClr val="accent2">
        <a:shade val="80000"/>
      </a:schemeClr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shade val="80000"/>
        <a:alpha val="50000"/>
      </a:schemeClr>
      <a:schemeClr val="accent2">
        <a:tint val="70000"/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2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/>
    <dgm:txEffectClrLst/>
  </dgm:styleLbl>
  <dgm:styleLbl name="fg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sibTrans1D1">
    <dgm:fillClrLst>
      <a:schemeClr val="accent2">
        <a:shade val="90000"/>
      </a:schemeClr>
      <a:schemeClr val="accent2">
        <a:tint val="70000"/>
      </a:schemeClr>
    </dgm:fillClrLst>
    <dgm:linClrLst>
      <a:schemeClr val="accent2">
        <a:shade val="90000"/>
      </a:schemeClr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2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>
        <a:tint val="90000"/>
      </a:schemeClr>
    </dgm:fillClrLst>
    <dgm:linClrLst meth="repeat">
      <a:schemeClr val="accent2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2">
        <a:tint val="50000"/>
      </a:schemeClr>
    </dgm:fillClrLst>
    <dgm:linClrLst meth="repeat">
      <a:schemeClr val="accent2">
        <a:tint val="50000"/>
      </a:schemeClr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>
        <a:shade val="8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9000"/>
      </a:schemeClr>
    </dgm:fillClrLst>
    <dgm:linClrLst meth="repeat">
      <a:schemeClr val="accent2">
        <a:tint val="99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80000"/>
      </a:schemeClr>
    </dgm:fillClrLst>
    <dgm:linClrLst meth="repeat">
      <a:schemeClr val="accent2">
        <a:tint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7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>
        <a:shade val="80000"/>
      </a:schemeClr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>
        <a:tint val="99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>
        <a:tint val="8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8DEFA4FF-328C-4933-A5CD-DFA278C47DB9}" type="doc">
      <dgm:prSet loTypeId="urn:microsoft.com/office/officeart/2005/8/layout/process1" loCatId="process" qsTypeId="urn:microsoft.com/office/officeart/2005/8/quickstyle/simple3" qsCatId="simple" csTypeId="urn:microsoft.com/office/officeart/2005/8/colors/accent2_3" csCatId="accent2" phldr="1"/>
      <dgm:spPr/>
      <dgm:t>
        <a:bodyPr/>
        <a:lstStyle/>
        <a:p>
          <a:endParaRPr lang="en-US"/>
        </a:p>
      </dgm:t>
    </dgm:pt>
    <dgm:pt modelId="{A04DD29C-A4F3-4FC2-AE9F-E603A7072B2E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2400" dirty="0">
              <a:latin typeface="Arial Black" panose="020B0A04020102020204" pitchFamily="34" charset="0"/>
            </a:rPr>
            <a:t>DHS</a:t>
          </a:r>
        </a:p>
      </dgm:t>
    </dgm:pt>
    <dgm:pt modelId="{3F3BF6DB-E30F-4833-9169-5AF806C10474}" type="parTrans" cxnId="{76C68BEE-ACA3-4082-969D-7C569FDEF51E}">
      <dgm:prSet/>
      <dgm:spPr/>
      <dgm:t>
        <a:bodyPr/>
        <a:lstStyle/>
        <a:p>
          <a:endParaRPr lang="en-US"/>
        </a:p>
      </dgm:t>
    </dgm:pt>
    <dgm:pt modelId="{66E57165-3BF8-4F74-8677-C39730F0FEDB}" type="sibTrans" cxnId="{76C68BEE-ACA3-4082-969D-7C569FDEF51E}">
      <dgm:prSet/>
      <dgm:spPr>
        <a:solidFill>
          <a:schemeClr val="accent5">
            <a:lumMod val="75000"/>
          </a:schemeClr>
        </a:solidFill>
      </dgm:spPr>
      <dgm:t>
        <a:bodyPr/>
        <a:lstStyle/>
        <a:p>
          <a:endParaRPr lang="en-US" dirty="0"/>
        </a:p>
      </dgm:t>
    </dgm:pt>
    <dgm:pt modelId="{9596F7C6-C4EA-4B84-B497-DF9FCA8F555D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+mj-lt"/>
            </a:rPr>
            <a:t>Pays a per-member, </a:t>
          </a:r>
          <a:br>
            <a:rPr lang="en-US" sz="1800" dirty="0">
              <a:latin typeface="+mj-lt"/>
            </a:rPr>
          </a:br>
          <a:r>
            <a:rPr lang="en-US" sz="1800" dirty="0">
              <a:latin typeface="+mj-lt"/>
            </a:rPr>
            <a:t>per-month rate (also called a capitated rate) </a:t>
          </a:r>
          <a:br>
            <a:rPr lang="en-US" sz="1800" dirty="0">
              <a:latin typeface="+mj-lt"/>
            </a:rPr>
          </a:br>
          <a:r>
            <a:rPr lang="en-US" sz="1800" dirty="0">
              <a:latin typeface="+mj-lt"/>
            </a:rPr>
            <a:t>to MCOs</a:t>
          </a:r>
        </a:p>
      </dgm:t>
    </dgm:pt>
    <dgm:pt modelId="{5661CFD4-FE35-408C-829F-D4CCE2762E99}" type="parTrans" cxnId="{EB0A4F21-726A-4DB8-AA14-1D43E9E0FC0F}">
      <dgm:prSet/>
      <dgm:spPr/>
      <dgm:t>
        <a:bodyPr/>
        <a:lstStyle/>
        <a:p>
          <a:endParaRPr lang="en-US"/>
        </a:p>
      </dgm:t>
    </dgm:pt>
    <dgm:pt modelId="{EDC521C7-D72A-46AD-AD9A-5C28E42F0FED}" type="sibTrans" cxnId="{EB0A4F21-726A-4DB8-AA14-1D43E9E0FC0F}">
      <dgm:prSet/>
      <dgm:spPr/>
      <dgm:t>
        <a:bodyPr/>
        <a:lstStyle/>
        <a:p>
          <a:endParaRPr lang="en-US"/>
        </a:p>
      </dgm:t>
    </dgm:pt>
    <dgm:pt modelId="{2856DEFD-789F-480A-8260-E2AD44B6C33E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2400" dirty="0">
              <a:latin typeface="Arial Black" panose="020B0A04020102020204" pitchFamily="34" charset="0"/>
            </a:rPr>
            <a:t>MCO</a:t>
          </a:r>
        </a:p>
      </dgm:t>
    </dgm:pt>
    <dgm:pt modelId="{C3EEB1D1-7A22-4DC9-9B3C-468757104683}" type="parTrans" cxnId="{C1716F27-D7A5-48FE-8C65-308FA0378571}">
      <dgm:prSet/>
      <dgm:spPr/>
      <dgm:t>
        <a:bodyPr/>
        <a:lstStyle/>
        <a:p>
          <a:endParaRPr lang="en-US"/>
        </a:p>
      </dgm:t>
    </dgm:pt>
    <dgm:pt modelId="{3ABB2165-F216-453D-A430-FF3092FBF44B}" type="sibTrans" cxnId="{C1716F27-D7A5-48FE-8C65-308FA0378571}">
      <dgm:prSet/>
      <dgm:spPr>
        <a:solidFill>
          <a:schemeClr val="accent5">
            <a:lumMod val="75000"/>
          </a:schemeClr>
        </a:solidFill>
      </dgm:spPr>
      <dgm:t>
        <a:bodyPr/>
        <a:lstStyle/>
        <a:p>
          <a:endParaRPr lang="en-US" dirty="0"/>
        </a:p>
      </dgm:t>
    </dgm:pt>
    <dgm:pt modelId="{90FDC69B-5863-4182-9BA9-FE4C5C9CE73B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Coordinates and manages physical </a:t>
          </a:r>
          <a:br>
            <a:rPr lang="en-US" sz="1800" dirty="0">
              <a:latin typeface="+mj-lt"/>
            </a:rPr>
          </a:br>
          <a:r>
            <a:rPr lang="en-US" sz="1800" dirty="0">
              <a:latin typeface="+mj-lt"/>
            </a:rPr>
            <a:t>health and LTSS for participants</a:t>
          </a:r>
        </a:p>
      </dgm:t>
    </dgm:pt>
    <dgm:pt modelId="{FF606948-68B8-4176-A375-883F343EEAFC}" type="parTrans" cxnId="{D8F6066D-94A2-4F88-B132-2E3C23B92660}">
      <dgm:prSet/>
      <dgm:spPr/>
      <dgm:t>
        <a:bodyPr/>
        <a:lstStyle/>
        <a:p>
          <a:endParaRPr lang="en-US"/>
        </a:p>
      </dgm:t>
    </dgm:pt>
    <dgm:pt modelId="{5B14971F-9CBB-49A9-93F3-9C2760AAB3DC}" type="sibTrans" cxnId="{D8F6066D-94A2-4F88-B132-2E3C23B92660}">
      <dgm:prSet/>
      <dgm:spPr/>
      <dgm:t>
        <a:bodyPr/>
        <a:lstStyle/>
        <a:p>
          <a:endParaRPr lang="en-US"/>
        </a:p>
      </dgm:t>
    </dgm:pt>
    <dgm:pt modelId="{2B9C5F91-5312-40AA-87C0-AC1ABFC72426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Works with Medicare </a:t>
          </a:r>
          <a:br>
            <a:rPr lang="en-US" sz="1800" dirty="0">
              <a:latin typeface="+mj-lt"/>
            </a:rPr>
          </a:br>
          <a:r>
            <a:rPr lang="en-US" sz="1800" dirty="0">
              <a:latin typeface="+mj-lt"/>
            </a:rPr>
            <a:t>and behavioral health MCOs to ensure coordinated care</a:t>
          </a:r>
        </a:p>
      </dgm:t>
    </dgm:pt>
    <dgm:pt modelId="{948B08FF-C607-4C08-B366-D2C5DEE3A759}" type="parTrans" cxnId="{6B4D7ADE-E8ED-4C36-B6B3-B7029D4CC147}">
      <dgm:prSet/>
      <dgm:spPr/>
      <dgm:t>
        <a:bodyPr/>
        <a:lstStyle/>
        <a:p>
          <a:endParaRPr lang="en-US"/>
        </a:p>
      </dgm:t>
    </dgm:pt>
    <dgm:pt modelId="{F7705C08-8351-49FA-B333-823D11B063ED}" type="sibTrans" cxnId="{6B4D7ADE-E8ED-4C36-B6B3-B7029D4CC147}">
      <dgm:prSet/>
      <dgm:spPr/>
      <dgm:t>
        <a:bodyPr/>
        <a:lstStyle/>
        <a:p>
          <a:endParaRPr lang="en-US"/>
        </a:p>
      </dgm:t>
    </dgm:pt>
    <dgm:pt modelId="{94D980A2-F38B-4A6C-91CB-381BCA651226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2400" dirty="0">
              <a:latin typeface="Arial Black" panose="020B0A04020102020204" pitchFamily="34" charset="0"/>
            </a:rPr>
            <a:t>Participants</a:t>
          </a:r>
        </a:p>
      </dgm:t>
    </dgm:pt>
    <dgm:pt modelId="{D9285736-0242-48A1-B364-A00842A78ADC}" type="parTrans" cxnId="{B2D14B82-99E1-4825-BCAB-355315F08505}">
      <dgm:prSet/>
      <dgm:spPr/>
      <dgm:t>
        <a:bodyPr/>
        <a:lstStyle/>
        <a:p>
          <a:endParaRPr lang="en-US"/>
        </a:p>
      </dgm:t>
    </dgm:pt>
    <dgm:pt modelId="{0CAEB7A6-65DC-4C68-8A51-3571A5B05E40}" type="sibTrans" cxnId="{B2D14B82-99E1-4825-BCAB-355315F08505}">
      <dgm:prSet/>
      <dgm:spPr/>
      <dgm:t>
        <a:bodyPr/>
        <a:lstStyle/>
        <a:p>
          <a:endParaRPr lang="en-US"/>
        </a:p>
      </dgm:t>
    </dgm:pt>
    <dgm:pt modelId="{33C8C79A-BB9D-447A-B02E-B42301330E1C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Choose their MCO</a:t>
          </a:r>
        </a:p>
      </dgm:t>
    </dgm:pt>
    <dgm:pt modelId="{BF515824-B3BB-45B7-8D9D-7C162539A4C9}" type="parTrans" cxnId="{D5F1EAA4-8313-44A4-8F85-DB5C44A25FF1}">
      <dgm:prSet/>
      <dgm:spPr/>
      <dgm:t>
        <a:bodyPr/>
        <a:lstStyle/>
        <a:p>
          <a:endParaRPr lang="en-US"/>
        </a:p>
      </dgm:t>
    </dgm:pt>
    <dgm:pt modelId="{32BC264F-3161-46F7-80C6-B1DB36829642}" type="sibTrans" cxnId="{D5F1EAA4-8313-44A4-8F85-DB5C44A25FF1}">
      <dgm:prSet/>
      <dgm:spPr/>
      <dgm:t>
        <a:bodyPr/>
        <a:lstStyle/>
        <a:p>
          <a:endParaRPr lang="en-US"/>
        </a:p>
      </dgm:t>
    </dgm:pt>
    <dgm:pt modelId="{AC4BD943-84E5-4ED5-90D9-616449D3C377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Should consider the provider network and additional services offered by the MCOs </a:t>
          </a:r>
        </a:p>
      </dgm:t>
    </dgm:pt>
    <dgm:pt modelId="{5B954F77-FF08-409B-AB2C-95D88BA64B13}" type="parTrans" cxnId="{05E9F824-74B8-4A63-B9B8-911EFE0E4EE5}">
      <dgm:prSet/>
      <dgm:spPr/>
      <dgm:t>
        <a:bodyPr/>
        <a:lstStyle/>
        <a:p>
          <a:endParaRPr lang="en-US"/>
        </a:p>
      </dgm:t>
    </dgm:pt>
    <dgm:pt modelId="{C1D733EC-AFB3-43DD-BB70-294D785338F0}" type="sibTrans" cxnId="{05E9F824-74B8-4A63-B9B8-911EFE0E4EE5}">
      <dgm:prSet/>
      <dgm:spPr/>
      <dgm:t>
        <a:bodyPr/>
        <a:lstStyle/>
        <a:p>
          <a:endParaRPr lang="en-US"/>
        </a:p>
      </dgm:t>
    </dgm:pt>
    <dgm:pt modelId="{52DB51B9-8062-4228-9BE8-A3D5893DD415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+mj-lt"/>
            </a:rPr>
            <a:t>Holds the MCOs accountable for </a:t>
          </a:r>
          <a:br>
            <a:rPr lang="en-US" sz="1800" dirty="0">
              <a:latin typeface="+mj-lt"/>
            </a:rPr>
          </a:br>
          <a:r>
            <a:rPr lang="en-US" sz="1800" dirty="0">
              <a:latin typeface="+mj-lt"/>
            </a:rPr>
            <a:t>quality outcomes, efficiency, and effectiveness</a:t>
          </a:r>
        </a:p>
      </dgm:t>
    </dgm:pt>
    <dgm:pt modelId="{B591CC27-CCDA-4546-8AA9-586BC4888166}" type="parTrans" cxnId="{D8090C36-0C75-4751-AF98-27F25F1667D5}">
      <dgm:prSet/>
      <dgm:spPr/>
      <dgm:t>
        <a:bodyPr/>
        <a:lstStyle/>
        <a:p>
          <a:endParaRPr lang="en-US"/>
        </a:p>
      </dgm:t>
    </dgm:pt>
    <dgm:pt modelId="{7F8821D3-6D7B-4B14-A496-DF0910B7AA23}" type="sibTrans" cxnId="{D8090C36-0C75-4751-AF98-27F25F1667D5}">
      <dgm:prSet/>
      <dgm:spPr/>
      <dgm:t>
        <a:bodyPr/>
        <a:lstStyle/>
        <a:p>
          <a:endParaRPr lang="en-US"/>
        </a:p>
      </dgm:t>
    </dgm:pt>
    <dgm:pt modelId="{BAD7EE8C-B421-4BFC-AD7C-4FF113F69AD1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Develops a robust network of providers</a:t>
          </a:r>
        </a:p>
      </dgm:t>
    </dgm:pt>
    <dgm:pt modelId="{0A9B8E36-2D28-4C4B-93DF-E6ABA3CAABF0}" type="parTrans" cxnId="{C01A7EE4-53C8-4943-910E-A4C6E2A9B475}">
      <dgm:prSet/>
      <dgm:spPr/>
      <dgm:t>
        <a:bodyPr/>
        <a:lstStyle/>
        <a:p>
          <a:endParaRPr lang="en-US"/>
        </a:p>
      </dgm:t>
    </dgm:pt>
    <dgm:pt modelId="{56A3CFEF-30B4-4C48-BEC6-4880F155FE6F}" type="sibTrans" cxnId="{C01A7EE4-53C8-4943-910E-A4C6E2A9B475}">
      <dgm:prSet/>
      <dgm:spPr/>
      <dgm:t>
        <a:bodyPr/>
        <a:lstStyle/>
        <a:p>
          <a:endParaRPr lang="en-US"/>
        </a:p>
      </dgm:t>
    </dgm:pt>
    <dgm:pt modelId="{338F5A32-392C-49EF-941E-D5C23150B6D3}" type="pres">
      <dgm:prSet presAssocID="{8DEFA4FF-328C-4933-A5CD-DFA278C47DB9}" presName="Name0" presStyleCnt="0">
        <dgm:presLayoutVars>
          <dgm:dir/>
          <dgm:resizeHandles val="exact"/>
        </dgm:presLayoutVars>
      </dgm:prSet>
      <dgm:spPr/>
    </dgm:pt>
    <dgm:pt modelId="{0709432B-DD41-4E25-B853-4A5E6CDE42FE}" type="pres">
      <dgm:prSet presAssocID="{A04DD29C-A4F3-4FC2-AE9F-E603A7072B2E}" presName="node" presStyleLbl="node1" presStyleIdx="0" presStyleCnt="3">
        <dgm:presLayoutVars>
          <dgm:bulletEnabled val="1"/>
        </dgm:presLayoutVars>
      </dgm:prSet>
      <dgm:spPr/>
    </dgm:pt>
    <dgm:pt modelId="{800FA30C-BFEB-4A10-8301-7F63CD056A60}" type="pres">
      <dgm:prSet presAssocID="{66E57165-3BF8-4F74-8677-C39730F0FEDB}" presName="sibTrans" presStyleLbl="sibTrans2D1" presStyleIdx="0" presStyleCnt="2"/>
      <dgm:spPr/>
    </dgm:pt>
    <dgm:pt modelId="{35A01F2D-2E1C-41E1-9EFE-D8187CB9DBD7}" type="pres">
      <dgm:prSet presAssocID="{66E57165-3BF8-4F74-8677-C39730F0FEDB}" presName="connectorText" presStyleLbl="sibTrans2D1" presStyleIdx="0" presStyleCnt="2"/>
      <dgm:spPr/>
    </dgm:pt>
    <dgm:pt modelId="{9657666B-5154-4D05-A1ED-6DEDBE8E8F26}" type="pres">
      <dgm:prSet presAssocID="{2856DEFD-789F-480A-8260-E2AD44B6C33E}" presName="node" presStyleLbl="node1" presStyleIdx="1" presStyleCnt="3">
        <dgm:presLayoutVars>
          <dgm:bulletEnabled val="1"/>
        </dgm:presLayoutVars>
      </dgm:prSet>
      <dgm:spPr/>
    </dgm:pt>
    <dgm:pt modelId="{87A3E81B-DAC5-4D7B-811F-BD837A6E2EB2}" type="pres">
      <dgm:prSet presAssocID="{3ABB2165-F216-453D-A430-FF3092FBF44B}" presName="sibTrans" presStyleLbl="sibTrans2D1" presStyleIdx="1" presStyleCnt="2"/>
      <dgm:spPr/>
    </dgm:pt>
    <dgm:pt modelId="{4D32EA02-C122-43B1-AF45-05E6C63D9B8A}" type="pres">
      <dgm:prSet presAssocID="{3ABB2165-F216-453D-A430-FF3092FBF44B}" presName="connectorText" presStyleLbl="sibTrans2D1" presStyleIdx="1" presStyleCnt="2"/>
      <dgm:spPr/>
    </dgm:pt>
    <dgm:pt modelId="{1FD874A6-1AE7-4349-B8A5-E2E1295D11A3}" type="pres">
      <dgm:prSet presAssocID="{94D980A2-F38B-4A6C-91CB-381BCA651226}" presName="node" presStyleLbl="node1" presStyleIdx="2" presStyleCnt="3">
        <dgm:presLayoutVars>
          <dgm:bulletEnabled val="1"/>
        </dgm:presLayoutVars>
      </dgm:prSet>
      <dgm:spPr/>
    </dgm:pt>
  </dgm:ptLst>
  <dgm:cxnLst>
    <dgm:cxn modelId="{F6321B11-AD8F-4EB4-9816-0BD6ED4EC6FA}" type="presOf" srcId="{9596F7C6-C4EA-4B84-B497-DF9FCA8F555D}" destId="{0709432B-DD41-4E25-B853-4A5E6CDE42FE}" srcOrd="0" destOrd="1" presId="urn:microsoft.com/office/officeart/2005/8/layout/process1"/>
    <dgm:cxn modelId="{511BF417-4AA3-46EF-8485-B8DFF54F8CCF}" type="presOf" srcId="{3ABB2165-F216-453D-A430-FF3092FBF44B}" destId="{87A3E81B-DAC5-4D7B-811F-BD837A6E2EB2}" srcOrd="0" destOrd="0" presId="urn:microsoft.com/office/officeart/2005/8/layout/process1"/>
    <dgm:cxn modelId="{37EB651C-0E57-4D09-B7FE-64E9C36EEC98}" type="presOf" srcId="{AC4BD943-84E5-4ED5-90D9-616449D3C377}" destId="{1FD874A6-1AE7-4349-B8A5-E2E1295D11A3}" srcOrd="0" destOrd="2" presId="urn:microsoft.com/office/officeart/2005/8/layout/process1"/>
    <dgm:cxn modelId="{EB0A4F21-726A-4DB8-AA14-1D43E9E0FC0F}" srcId="{A04DD29C-A4F3-4FC2-AE9F-E603A7072B2E}" destId="{9596F7C6-C4EA-4B84-B497-DF9FCA8F555D}" srcOrd="0" destOrd="0" parTransId="{5661CFD4-FE35-408C-829F-D4CCE2762E99}" sibTransId="{EDC521C7-D72A-46AD-AD9A-5C28E42F0FED}"/>
    <dgm:cxn modelId="{05E9F824-74B8-4A63-B9B8-911EFE0E4EE5}" srcId="{94D980A2-F38B-4A6C-91CB-381BCA651226}" destId="{AC4BD943-84E5-4ED5-90D9-616449D3C377}" srcOrd="1" destOrd="0" parTransId="{5B954F77-FF08-409B-AB2C-95D88BA64B13}" sibTransId="{C1D733EC-AFB3-43DD-BB70-294D785338F0}"/>
    <dgm:cxn modelId="{C1716F27-D7A5-48FE-8C65-308FA0378571}" srcId="{8DEFA4FF-328C-4933-A5CD-DFA278C47DB9}" destId="{2856DEFD-789F-480A-8260-E2AD44B6C33E}" srcOrd="1" destOrd="0" parTransId="{C3EEB1D1-7A22-4DC9-9B3C-468757104683}" sibTransId="{3ABB2165-F216-453D-A430-FF3092FBF44B}"/>
    <dgm:cxn modelId="{FE341F28-56C6-4E5A-BF39-00AB37C2CF33}" type="presOf" srcId="{3ABB2165-F216-453D-A430-FF3092FBF44B}" destId="{4D32EA02-C122-43B1-AF45-05E6C63D9B8A}" srcOrd="1" destOrd="0" presId="urn:microsoft.com/office/officeart/2005/8/layout/process1"/>
    <dgm:cxn modelId="{34AEFB2A-4B11-4D97-A011-5C4B317EAADA}" type="presOf" srcId="{90FDC69B-5863-4182-9BA9-FE4C5C9CE73B}" destId="{9657666B-5154-4D05-A1ED-6DEDBE8E8F26}" srcOrd="0" destOrd="1" presId="urn:microsoft.com/office/officeart/2005/8/layout/process1"/>
    <dgm:cxn modelId="{F358B62C-903B-4FB6-98E1-14E3AC3960ED}" type="presOf" srcId="{2B9C5F91-5312-40AA-87C0-AC1ABFC72426}" destId="{9657666B-5154-4D05-A1ED-6DEDBE8E8F26}" srcOrd="0" destOrd="2" presId="urn:microsoft.com/office/officeart/2005/8/layout/process1"/>
    <dgm:cxn modelId="{6A787531-3DFA-4106-98CD-183E2F3FCB24}" type="presOf" srcId="{66E57165-3BF8-4F74-8677-C39730F0FEDB}" destId="{800FA30C-BFEB-4A10-8301-7F63CD056A60}" srcOrd="0" destOrd="0" presId="urn:microsoft.com/office/officeart/2005/8/layout/process1"/>
    <dgm:cxn modelId="{D8090C36-0C75-4751-AF98-27F25F1667D5}" srcId="{A04DD29C-A4F3-4FC2-AE9F-E603A7072B2E}" destId="{52DB51B9-8062-4228-9BE8-A3D5893DD415}" srcOrd="1" destOrd="0" parTransId="{B591CC27-CCDA-4546-8AA9-586BC4888166}" sibTransId="{7F8821D3-6D7B-4B14-A496-DF0910B7AA23}"/>
    <dgm:cxn modelId="{5C7D763D-F541-44CF-A239-6669329EEC2A}" type="presOf" srcId="{52DB51B9-8062-4228-9BE8-A3D5893DD415}" destId="{0709432B-DD41-4E25-B853-4A5E6CDE42FE}" srcOrd="0" destOrd="2" presId="urn:microsoft.com/office/officeart/2005/8/layout/process1"/>
    <dgm:cxn modelId="{F3159C4B-F09D-462C-99D7-F9310871C488}" type="presOf" srcId="{BAD7EE8C-B421-4BFC-AD7C-4FF113F69AD1}" destId="{9657666B-5154-4D05-A1ED-6DEDBE8E8F26}" srcOrd="0" destOrd="3" presId="urn:microsoft.com/office/officeart/2005/8/layout/process1"/>
    <dgm:cxn modelId="{D8F6066D-94A2-4F88-B132-2E3C23B92660}" srcId="{2856DEFD-789F-480A-8260-E2AD44B6C33E}" destId="{90FDC69B-5863-4182-9BA9-FE4C5C9CE73B}" srcOrd="0" destOrd="0" parTransId="{FF606948-68B8-4176-A375-883F343EEAFC}" sibTransId="{5B14971F-9CBB-49A9-93F3-9C2760AAB3DC}"/>
    <dgm:cxn modelId="{B2D14B82-99E1-4825-BCAB-355315F08505}" srcId="{8DEFA4FF-328C-4933-A5CD-DFA278C47DB9}" destId="{94D980A2-F38B-4A6C-91CB-381BCA651226}" srcOrd="2" destOrd="0" parTransId="{D9285736-0242-48A1-B364-A00842A78ADC}" sibTransId="{0CAEB7A6-65DC-4C68-8A51-3571A5B05E40}"/>
    <dgm:cxn modelId="{8513DA8D-53B9-46D4-B999-23DCD9F3AF42}" type="presOf" srcId="{94D980A2-F38B-4A6C-91CB-381BCA651226}" destId="{1FD874A6-1AE7-4349-B8A5-E2E1295D11A3}" srcOrd="0" destOrd="0" presId="urn:microsoft.com/office/officeart/2005/8/layout/process1"/>
    <dgm:cxn modelId="{69783B8E-02BB-4021-8CF2-00C52C285B80}" type="presOf" srcId="{2856DEFD-789F-480A-8260-E2AD44B6C33E}" destId="{9657666B-5154-4D05-A1ED-6DEDBE8E8F26}" srcOrd="0" destOrd="0" presId="urn:microsoft.com/office/officeart/2005/8/layout/process1"/>
    <dgm:cxn modelId="{557ED897-9305-4442-B951-3F2F42306ECF}" type="presOf" srcId="{66E57165-3BF8-4F74-8677-C39730F0FEDB}" destId="{35A01F2D-2E1C-41E1-9EFE-D8187CB9DBD7}" srcOrd="1" destOrd="0" presId="urn:microsoft.com/office/officeart/2005/8/layout/process1"/>
    <dgm:cxn modelId="{D5F1EAA4-8313-44A4-8F85-DB5C44A25FF1}" srcId="{94D980A2-F38B-4A6C-91CB-381BCA651226}" destId="{33C8C79A-BB9D-447A-B02E-B42301330E1C}" srcOrd="0" destOrd="0" parTransId="{BF515824-B3BB-45B7-8D9D-7C162539A4C9}" sibTransId="{32BC264F-3161-46F7-80C6-B1DB36829642}"/>
    <dgm:cxn modelId="{E6BBEBA5-160E-4E85-8272-795F1F6F67E8}" type="presOf" srcId="{8DEFA4FF-328C-4933-A5CD-DFA278C47DB9}" destId="{338F5A32-392C-49EF-941E-D5C23150B6D3}" srcOrd="0" destOrd="0" presId="urn:microsoft.com/office/officeart/2005/8/layout/process1"/>
    <dgm:cxn modelId="{4CB82AB2-BFE0-46E8-B91E-EF51743837C9}" type="presOf" srcId="{33C8C79A-BB9D-447A-B02E-B42301330E1C}" destId="{1FD874A6-1AE7-4349-B8A5-E2E1295D11A3}" srcOrd="0" destOrd="1" presId="urn:microsoft.com/office/officeart/2005/8/layout/process1"/>
    <dgm:cxn modelId="{88919BCB-2636-4BCC-B33A-6F8145D98558}" type="presOf" srcId="{A04DD29C-A4F3-4FC2-AE9F-E603A7072B2E}" destId="{0709432B-DD41-4E25-B853-4A5E6CDE42FE}" srcOrd="0" destOrd="0" presId="urn:microsoft.com/office/officeart/2005/8/layout/process1"/>
    <dgm:cxn modelId="{6B4D7ADE-E8ED-4C36-B6B3-B7029D4CC147}" srcId="{2856DEFD-789F-480A-8260-E2AD44B6C33E}" destId="{2B9C5F91-5312-40AA-87C0-AC1ABFC72426}" srcOrd="1" destOrd="0" parTransId="{948B08FF-C607-4C08-B366-D2C5DEE3A759}" sibTransId="{F7705C08-8351-49FA-B333-823D11B063ED}"/>
    <dgm:cxn modelId="{C01A7EE4-53C8-4943-910E-A4C6E2A9B475}" srcId="{2856DEFD-789F-480A-8260-E2AD44B6C33E}" destId="{BAD7EE8C-B421-4BFC-AD7C-4FF113F69AD1}" srcOrd="2" destOrd="0" parTransId="{0A9B8E36-2D28-4C4B-93DF-E6ABA3CAABF0}" sibTransId="{56A3CFEF-30B4-4C48-BEC6-4880F155FE6F}"/>
    <dgm:cxn modelId="{76C68BEE-ACA3-4082-969D-7C569FDEF51E}" srcId="{8DEFA4FF-328C-4933-A5CD-DFA278C47DB9}" destId="{A04DD29C-A4F3-4FC2-AE9F-E603A7072B2E}" srcOrd="0" destOrd="0" parTransId="{3F3BF6DB-E30F-4833-9169-5AF806C10474}" sibTransId="{66E57165-3BF8-4F74-8677-C39730F0FEDB}"/>
    <dgm:cxn modelId="{7E1CBC06-13FF-4916-AEDD-B801A637A010}" type="presParOf" srcId="{338F5A32-392C-49EF-941E-D5C23150B6D3}" destId="{0709432B-DD41-4E25-B853-4A5E6CDE42FE}" srcOrd="0" destOrd="0" presId="urn:microsoft.com/office/officeart/2005/8/layout/process1"/>
    <dgm:cxn modelId="{972BF12D-EB68-444D-96AD-67FBDFE163BB}" type="presParOf" srcId="{338F5A32-392C-49EF-941E-D5C23150B6D3}" destId="{800FA30C-BFEB-4A10-8301-7F63CD056A60}" srcOrd="1" destOrd="0" presId="urn:microsoft.com/office/officeart/2005/8/layout/process1"/>
    <dgm:cxn modelId="{43B874D4-D539-4577-8C8C-631725645843}" type="presParOf" srcId="{800FA30C-BFEB-4A10-8301-7F63CD056A60}" destId="{35A01F2D-2E1C-41E1-9EFE-D8187CB9DBD7}" srcOrd="0" destOrd="0" presId="urn:microsoft.com/office/officeart/2005/8/layout/process1"/>
    <dgm:cxn modelId="{44EB2280-E0A7-4B99-85FF-F2A2AC82FA02}" type="presParOf" srcId="{338F5A32-392C-49EF-941E-D5C23150B6D3}" destId="{9657666B-5154-4D05-A1ED-6DEDBE8E8F26}" srcOrd="2" destOrd="0" presId="urn:microsoft.com/office/officeart/2005/8/layout/process1"/>
    <dgm:cxn modelId="{B72B3322-310E-4E52-B813-A5E7F3E47A1E}" type="presParOf" srcId="{338F5A32-392C-49EF-941E-D5C23150B6D3}" destId="{87A3E81B-DAC5-4D7B-811F-BD837A6E2EB2}" srcOrd="3" destOrd="0" presId="urn:microsoft.com/office/officeart/2005/8/layout/process1"/>
    <dgm:cxn modelId="{CC56EE23-0EC9-493D-ABD7-9D2E5D15043B}" type="presParOf" srcId="{87A3E81B-DAC5-4D7B-811F-BD837A6E2EB2}" destId="{4D32EA02-C122-43B1-AF45-05E6C63D9B8A}" srcOrd="0" destOrd="0" presId="urn:microsoft.com/office/officeart/2005/8/layout/process1"/>
    <dgm:cxn modelId="{B9F4A6A9-0ABD-4B23-9874-06F1E28A59EC}" type="presParOf" srcId="{338F5A32-392C-49EF-941E-D5C23150B6D3}" destId="{1FD874A6-1AE7-4349-B8A5-E2E1295D11A3}" srcOrd="4" destOrd="0" presId="urn:microsoft.com/office/officeart/2005/8/layout/process1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8DEFA4FF-328C-4933-A5CD-DFA278C47DB9}" type="doc">
      <dgm:prSet loTypeId="urn:microsoft.com/office/officeart/2005/8/layout/process1" loCatId="process" qsTypeId="urn:microsoft.com/office/officeart/2005/8/quickstyle/simple3" qsCatId="simple" csTypeId="urn:microsoft.com/office/officeart/2005/8/colors/accent2_3" csCatId="accent2" phldr="1"/>
      <dgm:spPr/>
      <dgm:t>
        <a:bodyPr/>
        <a:lstStyle/>
        <a:p>
          <a:endParaRPr lang="en-US"/>
        </a:p>
      </dgm:t>
    </dgm:pt>
    <dgm:pt modelId="{A04DD29C-A4F3-4FC2-AE9F-E603A7072B2E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Arial Black" panose="020B0A04020102020204" pitchFamily="34" charset="0"/>
            </a:rPr>
            <a:t>FEE-FOR-SERVICE</a:t>
          </a:r>
        </a:p>
      </dgm:t>
    </dgm:pt>
    <dgm:pt modelId="{3F3BF6DB-E30F-4833-9169-5AF806C10474}" type="parTrans" cxnId="{76C68BEE-ACA3-4082-969D-7C569FDEF51E}">
      <dgm:prSet/>
      <dgm:spPr/>
      <dgm:t>
        <a:bodyPr/>
        <a:lstStyle/>
        <a:p>
          <a:endParaRPr lang="en-US"/>
        </a:p>
      </dgm:t>
    </dgm:pt>
    <dgm:pt modelId="{66E57165-3BF8-4F74-8677-C39730F0FEDB}" type="sibTrans" cxnId="{76C68BEE-ACA3-4082-969D-7C569FDEF51E}">
      <dgm:prSet/>
      <dgm:spPr>
        <a:solidFill>
          <a:schemeClr val="accent5">
            <a:lumMod val="75000"/>
          </a:schemeClr>
        </a:solidFill>
      </dgm:spPr>
      <dgm:t>
        <a:bodyPr/>
        <a:lstStyle/>
        <a:p>
          <a:endParaRPr lang="en-US"/>
        </a:p>
      </dgm:t>
    </dgm:pt>
    <dgm:pt modelId="{9596F7C6-C4EA-4B84-B497-DF9FCA8F555D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+mj-lt"/>
            </a:rPr>
            <a:t>Providers enroll as Medicaid providers</a:t>
          </a:r>
        </a:p>
      </dgm:t>
    </dgm:pt>
    <dgm:pt modelId="{EDC521C7-D72A-46AD-AD9A-5C28E42F0FED}" type="sibTrans" cxnId="{EB0A4F21-726A-4DB8-AA14-1D43E9E0FC0F}">
      <dgm:prSet/>
      <dgm:spPr/>
      <dgm:t>
        <a:bodyPr/>
        <a:lstStyle/>
        <a:p>
          <a:endParaRPr lang="en-US"/>
        </a:p>
      </dgm:t>
    </dgm:pt>
    <dgm:pt modelId="{5661CFD4-FE35-408C-829F-D4CCE2762E99}" type="parTrans" cxnId="{EB0A4F21-726A-4DB8-AA14-1D43E9E0FC0F}">
      <dgm:prSet/>
      <dgm:spPr/>
      <dgm:t>
        <a:bodyPr/>
        <a:lstStyle/>
        <a:p>
          <a:endParaRPr lang="en-US"/>
        </a:p>
      </dgm:t>
    </dgm:pt>
    <dgm:pt modelId="{85DA5377-701C-42EA-AE8E-DF2893F3B980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+mj-lt"/>
            </a:rPr>
            <a:t>Providers contract with </a:t>
          </a:r>
          <a:br>
            <a:rPr lang="en-US" sz="1800" dirty="0">
              <a:latin typeface="+mj-lt"/>
            </a:rPr>
          </a:br>
          <a:r>
            <a:rPr lang="en-US" sz="1800" dirty="0">
              <a:latin typeface="+mj-lt"/>
            </a:rPr>
            <a:t>the Commonwealth</a:t>
          </a:r>
        </a:p>
      </dgm:t>
    </dgm:pt>
    <dgm:pt modelId="{7BE75069-218B-4E1D-83C4-8CF5C8CD8946}" type="parTrans" cxnId="{911B2518-5813-498D-8825-712315C01848}">
      <dgm:prSet/>
      <dgm:spPr/>
      <dgm:t>
        <a:bodyPr/>
        <a:lstStyle/>
        <a:p>
          <a:endParaRPr lang="en-US"/>
        </a:p>
      </dgm:t>
    </dgm:pt>
    <dgm:pt modelId="{4A2381E0-8344-4293-992A-D83DB8F34B0D}" type="sibTrans" cxnId="{911B2518-5813-498D-8825-712315C01848}">
      <dgm:prSet/>
      <dgm:spPr/>
      <dgm:t>
        <a:bodyPr/>
        <a:lstStyle/>
        <a:p>
          <a:endParaRPr lang="en-US"/>
        </a:p>
      </dgm:t>
    </dgm:pt>
    <dgm:pt modelId="{8B31EC87-82CF-4105-9421-2495665CBF66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+mj-lt"/>
            </a:rPr>
            <a:t>Providers bill PROMISe</a:t>
          </a:r>
        </a:p>
      </dgm:t>
    </dgm:pt>
    <dgm:pt modelId="{0D237840-1896-47E0-9C14-36E4C3C6160C}" type="parTrans" cxnId="{EC6CF18E-6A1F-4CD1-8D6A-263947761A5F}">
      <dgm:prSet/>
      <dgm:spPr/>
      <dgm:t>
        <a:bodyPr/>
        <a:lstStyle/>
        <a:p>
          <a:endParaRPr lang="en-US"/>
        </a:p>
      </dgm:t>
    </dgm:pt>
    <dgm:pt modelId="{6A3C3D78-0511-4A53-A5C7-4C045E208FD2}" type="sibTrans" cxnId="{EC6CF18E-6A1F-4CD1-8D6A-263947761A5F}">
      <dgm:prSet/>
      <dgm:spPr/>
      <dgm:t>
        <a:bodyPr/>
        <a:lstStyle/>
        <a:p>
          <a:endParaRPr lang="en-US"/>
        </a:p>
      </dgm:t>
    </dgm:pt>
    <dgm:pt modelId="{C9E4E634-5C26-415B-A8D7-F500A0233E1A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+mj-lt"/>
            </a:rPr>
            <a:t>Participants use Medicaid-enrolled providers</a:t>
          </a:r>
        </a:p>
      </dgm:t>
    </dgm:pt>
    <dgm:pt modelId="{88C55005-4224-4E3B-BF22-9764101FE85F}" type="parTrans" cxnId="{F375A390-C76C-4A49-B98F-D3D776305F41}">
      <dgm:prSet/>
      <dgm:spPr/>
      <dgm:t>
        <a:bodyPr/>
        <a:lstStyle/>
        <a:p>
          <a:endParaRPr lang="en-US"/>
        </a:p>
      </dgm:t>
    </dgm:pt>
    <dgm:pt modelId="{A364A38D-4DA6-4868-B3E7-41F142494F74}" type="sibTrans" cxnId="{F375A390-C76C-4A49-B98F-D3D776305F41}">
      <dgm:prSet/>
      <dgm:spPr/>
      <dgm:t>
        <a:bodyPr/>
        <a:lstStyle/>
        <a:p>
          <a:endParaRPr lang="en-US"/>
        </a:p>
      </dgm:t>
    </dgm:pt>
    <dgm:pt modelId="{338F5A32-392C-49EF-941E-D5C23150B6D3}" type="pres">
      <dgm:prSet presAssocID="{8DEFA4FF-328C-4933-A5CD-DFA278C47DB9}" presName="Name0" presStyleCnt="0">
        <dgm:presLayoutVars>
          <dgm:dir/>
          <dgm:resizeHandles val="exact"/>
        </dgm:presLayoutVars>
      </dgm:prSet>
      <dgm:spPr/>
    </dgm:pt>
    <dgm:pt modelId="{0709432B-DD41-4E25-B853-4A5E6CDE42FE}" type="pres">
      <dgm:prSet presAssocID="{A04DD29C-A4F3-4FC2-AE9F-E603A7072B2E}" presName="node" presStyleLbl="node1" presStyleIdx="0" presStyleCnt="1" custLinFactX="37849" custLinFactNeighborX="100000">
        <dgm:presLayoutVars>
          <dgm:bulletEnabled val="1"/>
        </dgm:presLayoutVars>
      </dgm:prSet>
      <dgm:spPr/>
    </dgm:pt>
  </dgm:ptLst>
  <dgm:cxnLst>
    <dgm:cxn modelId="{F6321B11-AD8F-4EB4-9816-0BD6ED4EC6FA}" type="presOf" srcId="{9596F7C6-C4EA-4B84-B497-DF9FCA8F555D}" destId="{0709432B-DD41-4E25-B853-4A5E6CDE42FE}" srcOrd="0" destOrd="1" presId="urn:microsoft.com/office/officeart/2005/8/layout/process1"/>
    <dgm:cxn modelId="{911B2518-5813-498D-8825-712315C01848}" srcId="{A04DD29C-A4F3-4FC2-AE9F-E603A7072B2E}" destId="{85DA5377-701C-42EA-AE8E-DF2893F3B980}" srcOrd="1" destOrd="0" parTransId="{7BE75069-218B-4E1D-83C4-8CF5C8CD8946}" sibTransId="{4A2381E0-8344-4293-992A-D83DB8F34B0D}"/>
    <dgm:cxn modelId="{EB0A4F21-726A-4DB8-AA14-1D43E9E0FC0F}" srcId="{A04DD29C-A4F3-4FC2-AE9F-E603A7072B2E}" destId="{9596F7C6-C4EA-4B84-B497-DF9FCA8F555D}" srcOrd="0" destOrd="0" parTransId="{5661CFD4-FE35-408C-829F-D4CCE2762E99}" sibTransId="{EDC521C7-D72A-46AD-AD9A-5C28E42F0FED}"/>
    <dgm:cxn modelId="{7163F32D-50E9-4145-B6B6-C2ECB3C96DA5}" type="presOf" srcId="{8B31EC87-82CF-4105-9421-2495665CBF66}" destId="{0709432B-DD41-4E25-B853-4A5E6CDE42FE}" srcOrd="0" destOrd="3" presId="urn:microsoft.com/office/officeart/2005/8/layout/process1"/>
    <dgm:cxn modelId="{EC6CF18E-6A1F-4CD1-8D6A-263947761A5F}" srcId="{A04DD29C-A4F3-4FC2-AE9F-E603A7072B2E}" destId="{8B31EC87-82CF-4105-9421-2495665CBF66}" srcOrd="2" destOrd="0" parTransId="{0D237840-1896-47E0-9C14-36E4C3C6160C}" sibTransId="{6A3C3D78-0511-4A53-A5C7-4C045E208FD2}"/>
    <dgm:cxn modelId="{F375A390-C76C-4A49-B98F-D3D776305F41}" srcId="{A04DD29C-A4F3-4FC2-AE9F-E603A7072B2E}" destId="{C9E4E634-5C26-415B-A8D7-F500A0233E1A}" srcOrd="3" destOrd="0" parTransId="{88C55005-4224-4E3B-BF22-9764101FE85F}" sibTransId="{A364A38D-4DA6-4868-B3E7-41F142494F74}"/>
    <dgm:cxn modelId="{E6BBEBA5-160E-4E85-8272-795F1F6F67E8}" type="presOf" srcId="{8DEFA4FF-328C-4933-A5CD-DFA278C47DB9}" destId="{338F5A32-392C-49EF-941E-D5C23150B6D3}" srcOrd="0" destOrd="0" presId="urn:microsoft.com/office/officeart/2005/8/layout/process1"/>
    <dgm:cxn modelId="{4CBF68C2-046B-4613-B5B8-13B34A98135E}" type="presOf" srcId="{C9E4E634-5C26-415B-A8D7-F500A0233E1A}" destId="{0709432B-DD41-4E25-B853-4A5E6CDE42FE}" srcOrd="0" destOrd="4" presId="urn:microsoft.com/office/officeart/2005/8/layout/process1"/>
    <dgm:cxn modelId="{88919BCB-2636-4BCC-B33A-6F8145D98558}" type="presOf" srcId="{A04DD29C-A4F3-4FC2-AE9F-E603A7072B2E}" destId="{0709432B-DD41-4E25-B853-4A5E6CDE42FE}" srcOrd="0" destOrd="0" presId="urn:microsoft.com/office/officeart/2005/8/layout/process1"/>
    <dgm:cxn modelId="{2D159BEA-0E25-43B2-B1B6-54A90A2298E8}" type="presOf" srcId="{85DA5377-701C-42EA-AE8E-DF2893F3B980}" destId="{0709432B-DD41-4E25-B853-4A5E6CDE42FE}" srcOrd="0" destOrd="2" presId="urn:microsoft.com/office/officeart/2005/8/layout/process1"/>
    <dgm:cxn modelId="{76C68BEE-ACA3-4082-969D-7C569FDEF51E}" srcId="{8DEFA4FF-328C-4933-A5CD-DFA278C47DB9}" destId="{A04DD29C-A4F3-4FC2-AE9F-E603A7072B2E}" srcOrd="0" destOrd="0" parTransId="{3F3BF6DB-E30F-4833-9169-5AF806C10474}" sibTransId="{66E57165-3BF8-4F74-8677-C39730F0FEDB}"/>
    <dgm:cxn modelId="{7E1CBC06-13FF-4916-AEDD-B801A637A010}" type="presParOf" srcId="{338F5A32-392C-49EF-941E-D5C23150B6D3}" destId="{0709432B-DD41-4E25-B853-4A5E6CDE42FE}" srcOrd="0" destOrd="0" presId="urn:microsoft.com/office/officeart/2005/8/layout/process1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8DEFA4FF-328C-4933-A5CD-DFA278C47DB9}" type="doc">
      <dgm:prSet loTypeId="urn:microsoft.com/office/officeart/2005/8/layout/process1" loCatId="process" qsTypeId="urn:microsoft.com/office/officeart/2005/8/quickstyle/simple3" qsCatId="simple" csTypeId="urn:microsoft.com/office/officeart/2005/8/colors/accent2_3" csCatId="accent2" phldr="1"/>
      <dgm:spPr/>
      <dgm:t>
        <a:bodyPr/>
        <a:lstStyle/>
        <a:p>
          <a:endParaRPr lang="en-US"/>
        </a:p>
      </dgm:t>
    </dgm:pt>
    <dgm:pt modelId="{A04DD29C-A4F3-4FC2-AE9F-E603A7072B2E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Arial Black" panose="020B0A04020102020204" pitchFamily="34" charset="0"/>
            </a:rPr>
            <a:t>READINESS </a:t>
          </a:r>
          <a:br>
            <a:rPr lang="en-US" sz="1800" dirty="0">
              <a:latin typeface="Arial Black" panose="020B0A04020102020204" pitchFamily="34" charset="0"/>
            </a:rPr>
          </a:br>
          <a:r>
            <a:rPr lang="en-US" sz="1800" dirty="0">
              <a:latin typeface="Arial Black" panose="020B0A04020102020204" pitchFamily="34" charset="0"/>
            </a:rPr>
            <a:t>REVIEW</a:t>
          </a:r>
        </a:p>
      </dgm:t>
    </dgm:pt>
    <dgm:pt modelId="{3F3BF6DB-E30F-4833-9169-5AF806C10474}" type="parTrans" cxnId="{76C68BEE-ACA3-4082-969D-7C569FDEF51E}">
      <dgm:prSet/>
      <dgm:spPr/>
      <dgm:t>
        <a:bodyPr/>
        <a:lstStyle/>
        <a:p>
          <a:endParaRPr lang="en-US"/>
        </a:p>
      </dgm:t>
    </dgm:pt>
    <dgm:pt modelId="{66E57165-3BF8-4F74-8677-C39730F0FEDB}" type="sibTrans" cxnId="{76C68BEE-ACA3-4082-969D-7C569FDEF51E}">
      <dgm:prSet/>
      <dgm:spPr>
        <a:solidFill>
          <a:schemeClr val="accent5">
            <a:lumMod val="75000"/>
          </a:schemeClr>
        </a:solidFill>
      </dgm:spPr>
      <dgm:t>
        <a:bodyPr/>
        <a:lstStyle/>
        <a:p>
          <a:endParaRPr lang="en-US" dirty="0"/>
        </a:p>
      </dgm:t>
    </dgm:pt>
    <dgm:pt modelId="{2856DEFD-789F-480A-8260-E2AD44B6C33E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Arial Black" panose="020B0A04020102020204" pitchFamily="34" charset="0"/>
            </a:rPr>
            <a:t>STAKEHOLDER</a:t>
          </a:r>
          <a:br>
            <a:rPr lang="en-US" sz="1800" dirty="0">
              <a:latin typeface="Arial Black" panose="020B0A04020102020204" pitchFamily="34" charset="0"/>
            </a:rPr>
          </a:br>
          <a:r>
            <a:rPr lang="en-US" sz="1800" dirty="0">
              <a:latin typeface="Arial Black" panose="020B0A04020102020204" pitchFamily="34" charset="0"/>
            </a:rPr>
            <a:t>COMMUNICATION</a:t>
          </a:r>
        </a:p>
      </dgm:t>
    </dgm:pt>
    <dgm:pt modelId="{C3EEB1D1-7A22-4DC9-9B3C-468757104683}" type="parTrans" cxnId="{C1716F27-D7A5-48FE-8C65-308FA0378571}">
      <dgm:prSet/>
      <dgm:spPr/>
      <dgm:t>
        <a:bodyPr/>
        <a:lstStyle/>
        <a:p>
          <a:endParaRPr lang="en-US"/>
        </a:p>
      </dgm:t>
    </dgm:pt>
    <dgm:pt modelId="{3ABB2165-F216-453D-A430-FF3092FBF44B}" type="sibTrans" cxnId="{C1716F27-D7A5-48FE-8C65-308FA0378571}">
      <dgm:prSet/>
      <dgm:spPr>
        <a:solidFill>
          <a:schemeClr val="accent5">
            <a:lumMod val="75000"/>
          </a:schemeClr>
        </a:solidFill>
      </dgm:spPr>
      <dgm:t>
        <a:bodyPr/>
        <a:lstStyle/>
        <a:p>
          <a:endParaRPr lang="en-US" dirty="0"/>
        </a:p>
      </dgm:t>
    </dgm:pt>
    <dgm:pt modelId="{90FDC69B-5863-4182-9BA9-FE4C5C9CE73B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Participants </a:t>
          </a:r>
          <a:br>
            <a:rPr lang="en-US" sz="1800" dirty="0">
              <a:latin typeface="+mj-lt"/>
            </a:rPr>
          </a:br>
          <a:r>
            <a:rPr lang="en-US" sz="1800" dirty="0">
              <a:latin typeface="+mj-lt"/>
            </a:rPr>
            <a:t>and caregivers</a:t>
          </a:r>
        </a:p>
      </dgm:t>
    </dgm:pt>
    <dgm:pt modelId="{FF606948-68B8-4176-A375-883F343EEAFC}" type="parTrans" cxnId="{D8F6066D-94A2-4F88-B132-2E3C23B92660}">
      <dgm:prSet/>
      <dgm:spPr/>
      <dgm:t>
        <a:bodyPr/>
        <a:lstStyle/>
        <a:p>
          <a:endParaRPr lang="en-US"/>
        </a:p>
      </dgm:t>
    </dgm:pt>
    <dgm:pt modelId="{5B14971F-9CBB-49A9-93F3-9C2760AAB3DC}" type="sibTrans" cxnId="{D8F6066D-94A2-4F88-B132-2E3C23B92660}">
      <dgm:prSet/>
      <dgm:spPr/>
      <dgm:t>
        <a:bodyPr/>
        <a:lstStyle/>
        <a:p>
          <a:endParaRPr lang="en-US"/>
        </a:p>
      </dgm:t>
    </dgm:pt>
    <dgm:pt modelId="{94D980A2-F38B-4A6C-91CB-381BCA651226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Arial Black" panose="020B0A04020102020204" pitchFamily="34" charset="0"/>
            </a:rPr>
            <a:t>DHS PREPAREDNESS</a:t>
          </a:r>
        </a:p>
      </dgm:t>
    </dgm:pt>
    <dgm:pt modelId="{D9285736-0242-48A1-B364-A00842A78ADC}" type="parTrans" cxnId="{B2D14B82-99E1-4825-BCAB-355315F08505}">
      <dgm:prSet/>
      <dgm:spPr/>
      <dgm:t>
        <a:bodyPr/>
        <a:lstStyle/>
        <a:p>
          <a:endParaRPr lang="en-US"/>
        </a:p>
      </dgm:t>
    </dgm:pt>
    <dgm:pt modelId="{0CAEB7A6-65DC-4C68-8A51-3571A5B05E40}" type="sibTrans" cxnId="{B2D14B82-99E1-4825-BCAB-355315F08505}">
      <dgm:prSet/>
      <dgm:spPr/>
      <dgm:t>
        <a:bodyPr/>
        <a:lstStyle/>
        <a:p>
          <a:endParaRPr lang="en-US"/>
        </a:p>
      </dgm:t>
    </dgm:pt>
    <dgm:pt modelId="{33C8C79A-BB9D-447A-B02E-B42301330E1C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General Information</a:t>
          </a:r>
        </a:p>
      </dgm:t>
    </dgm:pt>
    <dgm:pt modelId="{BF515824-B3BB-45B7-8D9D-7C162539A4C9}" type="parTrans" cxnId="{D5F1EAA4-8313-44A4-8F85-DB5C44A25FF1}">
      <dgm:prSet/>
      <dgm:spPr/>
      <dgm:t>
        <a:bodyPr/>
        <a:lstStyle/>
        <a:p>
          <a:endParaRPr lang="en-US"/>
        </a:p>
      </dgm:t>
    </dgm:pt>
    <dgm:pt modelId="{32BC264F-3161-46F7-80C6-B1DB36829642}" type="sibTrans" cxnId="{D5F1EAA4-8313-44A4-8F85-DB5C44A25FF1}">
      <dgm:prSet/>
      <dgm:spPr/>
      <dgm:t>
        <a:bodyPr/>
        <a:lstStyle/>
        <a:p>
          <a:endParaRPr lang="en-US"/>
        </a:p>
      </dgm:t>
    </dgm:pt>
    <dgm:pt modelId="{9596F7C6-C4EA-4B84-B497-DF9FCA8F555D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+mj-lt"/>
            </a:rPr>
            <a:t>Information systems</a:t>
          </a:r>
        </a:p>
      </dgm:t>
    </dgm:pt>
    <dgm:pt modelId="{EDC521C7-D72A-46AD-AD9A-5C28E42F0FED}" type="sibTrans" cxnId="{EB0A4F21-726A-4DB8-AA14-1D43E9E0FC0F}">
      <dgm:prSet/>
      <dgm:spPr/>
      <dgm:t>
        <a:bodyPr/>
        <a:lstStyle/>
        <a:p>
          <a:endParaRPr lang="en-US"/>
        </a:p>
      </dgm:t>
    </dgm:pt>
    <dgm:pt modelId="{5661CFD4-FE35-408C-829F-D4CCE2762E99}" type="parTrans" cxnId="{EB0A4F21-726A-4DB8-AA14-1D43E9E0FC0F}">
      <dgm:prSet/>
      <dgm:spPr/>
      <dgm:t>
        <a:bodyPr/>
        <a:lstStyle/>
        <a:p>
          <a:endParaRPr lang="en-US"/>
        </a:p>
      </dgm:t>
    </dgm:pt>
    <dgm:pt modelId="{F9109101-AA11-436A-8B72-06F70921A096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+mj-lt"/>
            </a:rPr>
            <a:t>Network adequacy</a:t>
          </a:r>
        </a:p>
      </dgm:t>
    </dgm:pt>
    <dgm:pt modelId="{FB6116E6-F896-49E2-B2CC-C0B1375CEF27}" type="parTrans" cxnId="{4272A96F-A833-48F2-BD79-5D9B76E6C9AA}">
      <dgm:prSet/>
      <dgm:spPr/>
      <dgm:t>
        <a:bodyPr/>
        <a:lstStyle/>
        <a:p>
          <a:endParaRPr lang="en-US"/>
        </a:p>
      </dgm:t>
    </dgm:pt>
    <dgm:pt modelId="{F2E29732-F8EE-4F5A-9B88-823E0858F554}" type="sibTrans" cxnId="{4272A96F-A833-48F2-BD79-5D9B76E6C9AA}">
      <dgm:prSet/>
      <dgm:spPr/>
      <dgm:t>
        <a:bodyPr/>
        <a:lstStyle/>
        <a:p>
          <a:endParaRPr lang="en-US"/>
        </a:p>
      </dgm:t>
    </dgm:pt>
    <dgm:pt modelId="{A980ABB1-464A-44AF-9F33-710BC07A392A}">
      <dgm:prSet phldrT="[Text]" custT="1"/>
      <dgm:spPr>
        <a:solidFill>
          <a:schemeClr val="bg1">
            <a:lumMod val="95000"/>
          </a:schemeClr>
        </a:solidFill>
        <a:ln>
          <a:noFill/>
        </a:ln>
      </dgm:spPr>
      <dgm:t>
        <a:bodyPr/>
        <a:lstStyle/>
        <a:p>
          <a:r>
            <a:rPr lang="en-US" sz="1800" dirty="0">
              <a:latin typeface="+mj-lt"/>
            </a:rPr>
            <a:t>Member materials </a:t>
          </a:r>
          <a:br>
            <a:rPr lang="en-US" sz="1800" dirty="0">
              <a:latin typeface="+mj-lt"/>
            </a:rPr>
          </a:br>
          <a:r>
            <a:rPr lang="en-US" sz="1800" dirty="0">
              <a:latin typeface="+mj-lt"/>
            </a:rPr>
            <a:t>and services</a:t>
          </a:r>
        </a:p>
      </dgm:t>
    </dgm:pt>
    <dgm:pt modelId="{A62E565B-6C08-4181-B005-F9CECF877E25}" type="parTrans" cxnId="{43EF6847-946C-49E0-949E-CBD44A11A90C}">
      <dgm:prSet/>
      <dgm:spPr/>
      <dgm:t>
        <a:bodyPr/>
        <a:lstStyle/>
        <a:p>
          <a:endParaRPr lang="en-US"/>
        </a:p>
      </dgm:t>
    </dgm:pt>
    <dgm:pt modelId="{B2C64963-4088-4F65-9990-A979FF4A62A8}" type="sibTrans" cxnId="{43EF6847-946C-49E0-949E-CBD44A11A90C}">
      <dgm:prSet/>
      <dgm:spPr/>
      <dgm:t>
        <a:bodyPr/>
        <a:lstStyle/>
        <a:p>
          <a:endParaRPr lang="en-US"/>
        </a:p>
      </dgm:t>
    </dgm:pt>
    <dgm:pt modelId="{3177134A-7BE1-480D-B8AF-FF47ACEC0A07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Providers</a:t>
          </a:r>
        </a:p>
      </dgm:t>
    </dgm:pt>
    <dgm:pt modelId="{D20B539C-4551-4885-9E9D-B913CE83E2E6}" type="parTrans" cxnId="{1453BF94-9C3E-4B53-B63F-0D63B72F4691}">
      <dgm:prSet/>
      <dgm:spPr/>
      <dgm:t>
        <a:bodyPr/>
        <a:lstStyle/>
        <a:p>
          <a:endParaRPr lang="en-US"/>
        </a:p>
      </dgm:t>
    </dgm:pt>
    <dgm:pt modelId="{EE610B18-5C08-4D6D-B2FF-597E7296D776}" type="sibTrans" cxnId="{1453BF94-9C3E-4B53-B63F-0D63B72F4691}">
      <dgm:prSet/>
      <dgm:spPr/>
      <dgm:t>
        <a:bodyPr/>
        <a:lstStyle/>
        <a:p>
          <a:endParaRPr lang="en-US"/>
        </a:p>
      </dgm:t>
    </dgm:pt>
    <dgm:pt modelId="{CE01F38A-DB42-4CD7-9F90-C8495C975A61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Public</a:t>
          </a:r>
        </a:p>
      </dgm:t>
    </dgm:pt>
    <dgm:pt modelId="{11CEEBFB-43FC-4B7E-8C97-FC6369FB61AF}" type="parTrans" cxnId="{9FBC1EDA-F1A9-40BD-AED0-3C5343575603}">
      <dgm:prSet/>
      <dgm:spPr/>
      <dgm:t>
        <a:bodyPr/>
        <a:lstStyle/>
        <a:p>
          <a:endParaRPr lang="en-US"/>
        </a:p>
      </dgm:t>
    </dgm:pt>
    <dgm:pt modelId="{6F37F73C-D4E8-4DC7-8009-ED926E729D2C}" type="sibTrans" cxnId="{9FBC1EDA-F1A9-40BD-AED0-3C5343575603}">
      <dgm:prSet/>
      <dgm:spPr/>
      <dgm:t>
        <a:bodyPr/>
        <a:lstStyle/>
        <a:p>
          <a:endParaRPr lang="en-US"/>
        </a:p>
      </dgm:t>
    </dgm:pt>
    <dgm:pt modelId="{5F7F4BFE-EA6E-441D-8405-BEC356DB22E6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Training</a:t>
          </a:r>
        </a:p>
      </dgm:t>
    </dgm:pt>
    <dgm:pt modelId="{A7C888DE-A89F-4C58-99C6-2E7FDDC18492}" type="parTrans" cxnId="{EFE2D920-5A47-4C4A-98C1-D0797CCCC7DA}">
      <dgm:prSet/>
      <dgm:spPr/>
      <dgm:t>
        <a:bodyPr/>
        <a:lstStyle/>
        <a:p>
          <a:endParaRPr lang="en-US"/>
        </a:p>
      </dgm:t>
    </dgm:pt>
    <dgm:pt modelId="{D708FEB2-F54F-4080-9435-9EDFF3114DB2}" type="sibTrans" cxnId="{EFE2D920-5A47-4C4A-98C1-D0797CCCC7DA}">
      <dgm:prSet/>
      <dgm:spPr/>
      <dgm:t>
        <a:bodyPr/>
        <a:lstStyle/>
        <a:p>
          <a:endParaRPr lang="en-US"/>
        </a:p>
      </dgm:t>
    </dgm:pt>
    <dgm:pt modelId="{5DAF101E-CA8F-4790-A36C-9DE9D8100A81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Coordination </a:t>
          </a:r>
          <a:br>
            <a:rPr lang="en-US" sz="1800" dirty="0">
              <a:latin typeface="+mj-lt"/>
            </a:rPr>
          </a:br>
          <a:r>
            <a:rPr lang="en-US" sz="1800" dirty="0">
              <a:latin typeface="+mj-lt"/>
            </a:rPr>
            <a:t>between offices</a:t>
          </a:r>
        </a:p>
      </dgm:t>
    </dgm:pt>
    <dgm:pt modelId="{667856EE-F5DB-47E8-987A-54616CE41E2B}" type="parTrans" cxnId="{3C0A72AA-A24C-426D-A882-82C98BC08DE9}">
      <dgm:prSet/>
      <dgm:spPr/>
      <dgm:t>
        <a:bodyPr/>
        <a:lstStyle/>
        <a:p>
          <a:endParaRPr lang="en-US"/>
        </a:p>
      </dgm:t>
    </dgm:pt>
    <dgm:pt modelId="{B8B690DA-D46F-4282-9509-CB9567105329}" type="sibTrans" cxnId="{3C0A72AA-A24C-426D-A882-82C98BC08DE9}">
      <dgm:prSet/>
      <dgm:spPr/>
      <dgm:t>
        <a:bodyPr/>
        <a:lstStyle/>
        <a:p>
          <a:endParaRPr lang="en-US"/>
        </a:p>
      </dgm:t>
    </dgm:pt>
    <dgm:pt modelId="{A9563315-05AA-4009-9F80-92CB17FAC272}">
      <dgm:prSet phldrT="[Text]" custT="1"/>
      <dgm:spPr>
        <a:solidFill>
          <a:schemeClr val="bg1">
            <a:lumMod val="95000"/>
          </a:schemeClr>
        </a:solidFill>
      </dgm:spPr>
      <dgm:t>
        <a:bodyPr/>
        <a:lstStyle/>
        <a:p>
          <a:r>
            <a:rPr lang="en-US" sz="1800" dirty="0">
              <a:latin typeface="+mj-lt"/>
            </a:rPr>
            <a:t>Launch indicators</a:t>
          </a:r>
        </a:p>
      </dgm:t>
    </dgm:pt>
    <dgm:pt modelId="{9D15C3FC-9D29-4EDB-AAB5-2AEA3ADF0453}" type="parTrans" cxnId="{4568931E-2A1D-4850-8D9A-8D8EBC3B51FB}">
      <dgm:prSet/>
      <dgm:spPr/>
      <dgm:t>
        <a:bodyPr/>
        <a:lstStyle/>
        <a:p>
          <a:endParaRPr lang="en-US"/>
        </a:p>
      </dgm:t>
    </dgm:pt>
    <dgm:pt modelId="{143AD6AF-F8C8-4C61-B618-1B073BF6A980}" type="sibTrans" cxnId="{4568931E-2A1D-4850-8D9A-8D8EBC3B51FB}">
      <dgm:prSet/>
      <dgm:spPr/>
      <dgm:t>
        <a:bodyPr/>
        <a:lstStyle/>
        <a:p>
          <a:endParaRPr lang="en-US"/>
        </a:p>
      </dgm:t>
    </dgm:pt>
    <dgm:pt modelId="{338F5A32-392C-49EF-941E-D5C23150B6D3}" type="pres">
      <dgm:prSet presAssocID="{8DEFA4FF-328C-4933-A5CD-DFA278C47DB9}" presName="Name0" presStyleCnt="0">
        <dgm:presLayoutVars>
          <dgm:dir/>
          <dgm:resizeHandles val="exact"/>
        </dgm:presLayoutVars>
      </dgm:prSet>
      <dgm:spPr/>
    </dgm:pt>
    <dgm:pt modelId="{0709432B-DD41-4E25-B853-4A5E6CDE42FE}" type="pres">
      <dgm:prSet presAssocID="{A04DD29C-A4F3-4FC2-AE9F-E603A7072B2E}" presName="node" presStyleLbl="node1" presStyleIdx="0" presStyleCnt="3">
        <dgm:presLayoutVars>
          <dgm:bulletEnabled val="1"/>
        </dgm:presLayoutVars>
      </dgm:prSet>
      <dgm:spPr/>
    </dgm:pt>
    <dgm:pt modelId="{800FA30C-BFEB-4A10-8301-7F63CD056A60}" type="pres">
      <dgm:prSet presAssocID="{66E57165-3BF8-4F74-8677-C39730F0FEDB}" presName="sibTrans" presStyleLbl="sibTrans2D1" presStyleIdx="0" presStyleCnt="2"/>
      <dgm:spPr/>
    </dgm:pt>
    <dgm:pt modelId="{35A01F2D-2E1C-41E1-9EFE-D8187CB9DBD7}" type="pres">
      <dgm:prSet presAssocID="{66E57165-3BF8-4F74-8677-C39730F0FEDB}" presName="connectorText" presStyleLbl="sibTrans2D1" presStyleIdx="0" presStyleCnt="2"/>
      <dgm:spPr/>
    </dgm:pt>
    <dgm:pt modelId="{9657666B-5154-4D05-A1ED-6DEDBE8E8F26}" type="pres">
      <dgm:prSet presAssocID="{2856DEFD-789F-480A-8260-E2AD44B6C33E}" presName="node" presStyleLbl="node1" presStyleIdx="1" presStyleCnt="3">
        <dgm:presLayoutVars>
          <dgm:bulletEnabled val="1"/>
        </dgm:presLayoutVars>
      </dgm:prSet>
      <dgm:spPr/>
    </dgm:pt>
    <dgm:pt modelId="{87A3E81B-DAC5-4D7B-811F-BD837A6E2EB2}" type="pres">
      <dgm:prSet presAssocID="{3ABB2165-F216-453D-A430-FF3092FBF44B}" presName="sibTrans" presStyleLbl="sibTrans2D1" presStyleIdx="1" presStyleCnt="2"/>
      <dgm:spPr/>
    </dgm:pt>
    <dgm:pt modelId="{4D32EA02-C122-43B1-AF45-05E6C63D9B8A}" type="pres">
      <dgm:prSet presAssocID="{3ABB2165-F216-453D-A430-FF3092FBF44B}" presName="connectorText" presStyleLbl="sibTrans2D1" presStyleIdx="1" presStyleCnt="2"/>
      <dgm:spPr/>
    </dgm:pt>
    <dgm:pt modelId="{1FD874A6-1AE7-4349-B8A5-E2E1295D11A3}" type="pres">
      <dgm:prSet presAssocID="{94D980A2-F38B-4A6C-91CB-381BCA651226}" presName="node" presStyleLbl="node1" presStyleIdx="2" presStyleCnt="3">
        <dgm:presLayoutVars>
          <dgm:bulletEnabled val="1"/>
        </dgm:presLayoutVars>
      </dgm:prSet>
      <dgm:spPr/>
    </dgm:pt>
  </dgm:ptLst>
  <dgm:cxnLst>
    <dgm:cxn modelId="{9EE9C105-ED01-4025-8D06-179C0AD0084F}" type="presOf" srcId="{5F7F4BFE-EA6E-441D-8405-BEC356DB22E6}" destId="{1FD874A6-1AE7-4349-B8A5-E2E1295D11A3}" srcOrd="0" destOrd="2" presId="urn:microsoft.com/office/officeart/2005/8/layout/process1"/>
    <dgm:cxn modelId="{F6321B11-AD8F-4EB4-9816-0BD6ED4EC6FA}" type="presOf" srcId="{9596F7C6-C4EA-4B84-B497-DF9FCA8F555D}" destId="{0709432B-DD41-4E25-B853-4A5E6CDE42FE}" srcOrd="0" destOrd="1" presId="urn:microsoft.com/office/officeart/2005/8/layout/process1"/>
    <dgm:cxn modelId="{511BF417-4AA3-46EF-8485-B8DFF54F8CCF}" type="presOf" srcId="{3ABB2165-F216-453D-A430-FF3092FBF44B}" destId="{87A3E81B-DAC5-4D7B-811F-BD837A6E2EB2}" srcOrd="0" destOrd="0" presId="urn:microsoft.com/office/officeart/2005/8/layout/process1"/>
    <dgm:cxn modelId="{4568931E-2A1D-4850-8D9A-8D8EBC3B51FB}" srcId="{94D980A2-F38B-4A6C-91CB-381BCA651226}" destId="{A9563315-05AA-4009-9F80-92CB17FAC272}" srcOrd="3" destOrd="0" parTransId="{9D15C3FC-9D29-4EDB-AAB5-2AEA3ADF0453}" sibTransId="{143AD6AF-F8C8-4C61-B618-1B073BF6A980}"/>
    <dgm:cxn modelId="{EFE2D920-5A47-4C4A-98C1-D0797CCCC7DA}" srcId="{94D980A2-F38B-4A6C-91CB-381BCA651226}" destId="{5F7F4BFE-EA6E-441D-8405-BEC356DB22E6}" srcOrd="1" destOrd="0" parTransId="{A7C888DE-A89F-4C58-99C6-2E7FDDC18492}" sibTransId="{D708FEB2-F54F-4080-9435-9EDFF3114DB2}"/>
    <dgm:cxn modelId="{EB0A4F21-726A-4DB8-AA14-1D43E9E0FC0F}" srcId="{A04DD29C-A4F3-4FC2-AE9F-E603A7072B2E}" destId="{9596F7C6-C4EA-4B84-B497-DF9FCA8F555D}" srcOrd="0" destOrd="0" parTransId="{5661CFD4-FE35-408C-829F-D4CCE2762E99}" sibTransId="{EDC521C7-D72A-46AD-AD9A-5C28E42F0FED}"/>
    <dgm:cxn modelId="{CFC6A322-8141-4CEB-A97C-74EAEC056CBF}" type="presOf" srcId="{A980ABB1-464A-44AF-9F33-710BC07A392A}" destId="{0709432B-DD41-4E25-B853-4A5E6CDE42FE}" srcOrd="0" destOrd="3" presId="urn:microsoft.com/office/officeart/2005/8/layout/process1"/>
    <dgm:cxn modelId="{C1716F27-D7A5-48FE-8C65-308FA0378571}" srcId="{8DEFA4FF-328C-4933-A5CD-DFA278C47DB9}" destId="{2856DEFD-789F-480A-8260-E2AD44B6C33E}" srcOrd="1" destOrd="0" parTransId="{C3EEB1D1-7A22-4DC9-9B3C-468757104683}" sibTransId="{3ABB2165-F216-453D-A430-FF3092FBF44B}"/>
    <dgm:cxn modelId="{FE341F28-56C6-4E5A-BF39-00AB37C2CF33}" type="presOf" srcId="{3ABB2165-F216-453D-A430-FF3092FBF44B}" destId="{4D32EA02-C122-43B1-AF45-05E6C63D9B8A}" srcOrd="1" destOrd="0" presId="urn:microsoft.com/office/officeart/2005/8/layout/process1"/>
    <dgm:cxn modelId="{34AEFB2A-4B11-4D97-A011-5C4B317EAADA}" type="presOf" srcId="{90FDC69B-5863-4182-9BA9-FE4C5C9CE73B}" destId="{9657666B-5154-4D05-A1ED-6DEDBE8E8F26}" srcOrd="0" destOrd="1" presId="urn:microsoft.com/office/officeart/2005/8/layout/process1"/>
    <dgm:cxn modelId="{6A787531-3DFA-4106-98CD-183E2F3FCB24}" type="presOf" srcId="{66E57165-3BF8-4F74-8677-C39730F0FEDB}" destId="{800FA30C-BFEB-4A10-8301-7F63CD056A60}" srcOrd="0" destOrd="0" presId="urn:microsoft.com/office/officeart/2005/8/layout/process1"/>
    <dgm:cxn modelId="{F08A3F5C-9E5B-4DF3-AC94-55B4FDE0D5C3}" type="presOf" srcId="{A9563315-05AA-4009-9F80-92CB17FAC272}" destId="{1FD874A6-1AE7-4349-B8A5-E2E1295D11A3}" srcOrd="0" destOrd="4" presId="urn:microsoft.com/office/officeart/2005/8/layout/process1"/>
    <dgm:cxn modelId="{43EF6847-946C-49E0-949E-CBD44A11A90C}" srcId="{A04DD29C-A4F3-4FC2-AE9F-E603A7072B2E}" destId="{A980ABB1-464A-44AF-9F33-710BC07A392A}" srcOrd="2" destOrd="0" parTransId="{A62E565B-6C08-4181-B005-F9CECF877E25}" sibTransId="{B2C64963-4088-4F65-9990-A979FF4A62A8}"/>
    <dgm:cxn modelId="{D8F6066D-94A2-4F88-B132-2E3C23B92660}" srcId="{2856DEFD-789F-480A-8260-E2AD44B6C33E}" destId="{90FDC69B-5863-4182-9BA9-FE4C5C9CE73B}" srcOrd="0" destOrd="0" parTransId="{FF606948-68B8-4176-A375-883F343EEAFC}" sibTransId="{5B14971F-9CBB-49A9-93F3-9C2760AAB3DC}"/>
    <dgm:cxn modelId="{8EEA3D4F-A4B9-4087-AE5E-1F5DC57E5327}" type="presOf" srcId="{F9109101-AA11-436A-8B72-06F70921A096}" destId="{0709432B-DD41-4E25-B853-4A5E6CDE42FE}" srcOrd="0" destOrd="2" presId="urn:microsoft.com/office/officeart/2005/8/layout/process1"/>
    <dgm:cxn modelId="{4272A96F-A833-48F2-BD79-5D9B76E6C9AA}" srcId="{A04DD29C-A4F3-4FC2-AE9F-E603A7072B2E}" destId="{F9109101-AA11-436A-8B72-06F70921A096}" srcOrd="1" destOrd="0" parTransId="{FB6116E6-F896-49E2-B2CC-C0B1375CEF27}" sibTransId="{F2E29732-F8EE-4F5A-9B88-823E0858F554}"/>
    <dgm:cxn modelId="{2E95DD57-929D-4DCC-A3A2-A63A81BDDE65}" type="presOf" srcId="{5DAF101E-CA8F-4790-A36C-9DE9D8100A81}" destId="{1FD874A6-1AE7-4349-B8A5-E2E1295D11A3}" srcOrd="0" destOrd="3" presId="urn:microsoft.com/office/officeart/2005/8/layout/process1"/>
    <dgm:cxn modelId="{B2D14B82-99E1-4825-BCAB-355315F08505}" srcId="{8DEFA4FF-328C-4933-A5CD-DFA278C47DB9}" destId="{94D980A2-F38B-4A6C-91CB-381BCA651226}" srcOrd="2" destOrd="0" parTransId="{D9285736-0242-48A1-B364-A00842A78ADC}" sibTransId="{0CAEB7A6-65DC-4C68-8A51-3571A5B05E40}"/>
    <dgm:cxn modelId="{8513DA8D-53B9-46D4-B999-23DCD9F3AF42}" type="presOf" srcId="{94D980A2-F38B-4A6C-91CB-381BCA651226}" destId="{1FD874A6-1AE7-4349-B8A5-E2E1295D11A3}" srcOrd="0" destOrd="0" presId="urn:microsoft.com/office/officeart/2005/8/layout/process1"/>
    <dgm:cxn modelId="{69783B8E-02BB-4021-8CF2-00C52C285B80}" type="presOf" srcId="{2856DEFD-789F-480A-8260-E2AD44B6C33E}" destId="{9657666B-5154-4D05-A1ED-6DEDBE8E8F26}" srcOrd="0" destOrd="0" presId="urn:microsoft.com/office/officeart/2005/8/layout/process1"/>
    <dgm:cxn modelId="{1453BF94-9C3E-4B53-B63F-0D63B72F4691}" srcId="{2856DEFD-789F-480A-8260-E2AD44B6C33E}" destId="{3177134A-7BE1-480D-B8AF-FF47ACEC0A07}" srcOrd="1" destOrd="0" parTransId="{D20B539C-4551-4885-9E9D-B913CE83E2E6}" sibTransId="{EE610B18-5C08-4D6D-B2FF-597E7296D776}"/>
    <dgm:cxn modelId="{557ED897-9305-4442-B951-3F2F42306ECF}" type="presOf" srcId="{66E57165-3BF8-4F74-8677-C39730F0FEDB}" destId="{35A01F2D-2E1C-41E1-9EFE-D8187CB9DBD7}" srcOrd="1" destOrd="0" presId="urn:microsoft.com/office/officeart/2005/8/layout/process1"/>
    <dgm:cxn modelId="{9F70EFA2-3332-4C60-9197-FC812F65CF21}" type="presOf" srcId="{CE01F38A-DB42-4CD7-9F90-C8495C975A61}" destId="{9657666B-5154-4D05-A1ED-6DEDBE8E8F26}" srcOrd="0" destOrd="3" presId="urn:microsoft.com/office/officeart/2005/8/layout/process1"/>
    <dgm:cxn modelId="{D5F1EAA4-8313-44A4-8F85-DB5C44A25FF1}" srcId="{94D980A2-F38B-4A6C-91CB-381BCA651226}" destId="{33C8C79A-BB9D-447A-B02E-B42301330E1C}" srcOrd="0" destOrd="0" parTransId="{BF515824-B3BB-45B7-8D9D-7C162539A4C9}" sibTransId="{32BC264F-3161-46F7-80C6-B1DB36829642}"/>
    <dgm:cxn modelId="{E6BBEBA5-160E-4E85-8272-795F1F6F67E8}" type="presOf" srcId="{8DEFA4FF-328C-4933-A5CD-DFA278C47DB9}" destId="{338F5A32-392C-49EF-941E-D5C23150B6D3}" srcOrd="0" destOrd="0" presId="urn:microsoft.com/office/officeart/2005/8/layout/process1"/>
    <dgm:cxn modelId="{3C0A72AA-A24C-426D-A882-82C98BC08DE9}" srcId="{94D980A2-F38B-4A6C-91CB-381BCA651226}" destId="{5DAF101E-CA8F-4790-A36C-9DE9D8100A81}" srcOrd="2" destOrd="0" parTransId="{667856EE-F5DB-47E8-987A-54616CE41E2B}" sibTransId="{B8B690DA-D46F-4282-9509-CB9567105329}"/>
    <dgm:cxn modelId="{4CB82AB2-BFE0-46E8-B91E-EF51743837C9}" type="presOf" srcId="{33C8C79A-BB9D-447A-B02E-B42301330E1C}" destId="{1FD874A6-1AE7-4349-B8A5-E2E1295D11A3}" srcOrd="0" destOrd="1" presId="urn:microsoft.com/office/officeart/2005/8/layout/process1"/>
    <dgm:cxn modelId="{D47CE8C0-4C0F-47A3-86BE-223263252D42}" type="presOf" srcId="{3177134A-7BE1-480D-B8AF-FF47ACEC0A07}" destId="{9657666B-5154-4D05-A1ED-6DEDBE8E8F26}" srcOrd="0" destOrd="2" presId="urn:microsoft.com/office/officeart/2005/8/layout/process1"/>
    <dgm:cxn modelId="{88919BCB-2636-4BCC-B33A-6F8145D98558}" type="presOf" srcId="{A04DD29C-A4F3-4FC2-AE9F-E603A7072B2E}" destId="{0709432B-DD41-4E25-B853-4A5E6CDE42FE}" srcOrd="0" destOrd="0" presId="urn:microsoft.com/office/officeart/2005/8/layout/process1"/>
    <dgm:cxn modelId="{9FBC1EDA-F1A9-40BD-AED0-3C5343575603}" srcId="{2856DEFD-789F-480A-8260-E2AD44B6C33E}" destId="{CE01F38A-DB42-4CD7-9F90-C8495C975A61}" srcOrd="2" destOrd="0" parTransId="{11CEEBFB-43FC-4B7E-8C97-FC6369FB61AF}" sibTransId="{6F37F73C-D4E8-4DC7-8009-ED926E729D2C}"/>
    <dgm:cxn modelId="{76C68BEE-ACA3-4082-969D-7C569FDEF51E}" srcId="{8DEFA4FF-328C-4933-A5CD-DFA278C47DB9}" destId="{A04DD29C-A4F3-4FC2-AE9F-E603A7072B2E}" srcOrd="0" destOrd="0" parTransId="{3F3BF6DB-E30F-4833-9169-5AF806C10474}" sibTransId="{66E57165-3BF8-4F74-8677-C39730F0FEDB}"/>
    <dgm:cxn modelId="{7E1CBC06-13FF-4916-AEDD-B801A637A010}" type="presParOf" srcId="{338F5A32-392C-49EF-941E-D5C23150B6D3}" destId="{0709432B-DD41-4E25-B853-4A5E6CDE42FE}" srcOrd="0" destOrd="0" presId="urn:microsoft.com/office/officeart/2005/8/layout/process1"/>
    <dgm:cxn modelId="{972BF12D-EB68-444D-96AD-67FBDFE163BB}" type="presParOf" srcId="{338F5A32-392C-49EF-941E-D5C23150B6D3}" destId="{800FA30C-BFEB-4A10-8301-7F63CD056A60}" srcOrd="1" destOrd="0" presId="urn:microsoft.com/office/officeart/2005/8/layout/process1"/>
    <dgm:cxn modelId="{43B874D4-D539-4577-8C8C-631725645843}" type="presParOf" srcId="{800FA30C-BFEB-4A10-8301-7F63CD056A60}" destId="{35A01F2D-2E1C-41E1-9EFE-D8187CB9DBD7}" srcOrd="0" destOrd="0" presId="urn:microsoft.com/office/officeart/2005/8/layout/process1"/>
    <dgm:cxn modelId="{44EB2280-E0A7-4B99-85FF-F2A2AC82FA02}" type="presParOf" srcId="{338F5A32-392C-49EF-941E-D5C23150B6D3}" destId="{9657666B-5154-4D05-A1ED-6DEDBE8E8F26}" srcOrd="2" destOrd="0" presId="urn:microsoft.com/office/officeart/2005/8/layout/process1"/>
    <dgm:cxn modelId="{B72B3322-310E-4E52-B813-A5E7F3E47A1E}" type="presParOf" srcId="{338F5A32-392C-49EF-941E-D5C23150B6D3}" destId="{87A3E81B-DAC5-4D7B-811F-BD837A6E2EB2}" srcOrd="3" destOrd="0" presId="urn:microsoft.com/office/officeart/2005/8/layout/process1"/>
    <dgm:cxn modelId="{CC56EE23-0EC9-493D-ABD7-9D2E5D15043B}" type="presParOf" srcId="{87A3E81B-DAC5-4D7B-811F-BD837A6E2EB2}" destId="{4D32EA02-C122-43B1-AF45-05E6C63D9B8A}" srcOrd="0" destOrd="0" presId="urn:microsoft.com/office/officeart/2005/8/layout/process1"/>
    <dgm:cxn modelId="{B9F4A6A9-0ABD-4B23-9874-06F1E28A59EC}" type="presParOf" srcId="{338F5A32-392C-49EF-941E-D5C23150B6D3}" destId="{1FD874A6-1AE7-4349-B8A5-E2E1295D11A3}" srcOrd="4" destOrd="0" presId="urn:microsoft.com/office/officeart/2005/8/layout/process1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  <a:ext uri="{C62137D5-CB1D-491B-B009-E17868A290BF}">
      <dgm14:recolorImg xmlns:dgm14="http://schemas.microsoft.com/office/drawing/2010/diagram" val="1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36190A10-8F6E-4998-908A-2ACF6165F775}" type="doc">
      <dgm:prSet loTypeId="urn:microsoft.com/office/officeart/2005/8/layout/default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DA1F0F2E-1903-4874-9596-3CC650C31B26}">
      <dgm:prSet phldrT="[Text]"/>
      <dgm:spPr/>
      <dgm:t>
        <a:bodyPr/>
        <a:lstStyle/>
        <a:p>
          <a:r>
            <a:rPr lang="en-US" dirty="0"/>
            <a:t>Service Continuity</a:t>
          </a:r>
        </a:p>
      </dgm:t>
    </dgm:pt>
    <dgm:pt modelId="{B1C43BA8-C1D6-408C-8CF6-A8AC15711E2C}" type="parTrans" cxnId="{316566CD-EF1F-472E-9757-5E366F8F7C19}">
      <dgm:prSet/>
      <dgm:spPr/>
      <dgm:t>
        <a:bodyPr/>
        <a:lstStyle/>
        <a:p>
          <a:endParaRPr lang="en-US"/>
        </a:p>
      </dgm:t>
    </dgm:pt>
    <dgm:pt modelId="{03B184DB-127B-4B8A-901E-A79A51155FA4}" type="sibTrans" cxnId="{316566CD-EF1F-472E-9757-5E366F8F7C19}">
      <dgm:prSet/>
      <dgm:spPr/>
      <dgm:t>
        <a:bodyPr/>
        <a:lstStyle/>
        <a:p>
          <a:endParaRPr lang="en-US"/>
        </a:p>
      </dgm:t>
    </dgm:pt>
    <dgm:pt modelId="{4AEFF692-105B-4B9D-91B3-934F9B3F2846}">
      <dgm:prSet phldrT="[Text]"/>
      <dgm:spPr/>
      <dgm:t>
        <a:bodyPr/>
        <a:lstStyle/>
        <a:p>
          <a:r>
            <a:rPr lang="en-US" dirty="0"/>
            <a:t>Service Coordination Continuity</a:t>
          </a:r>
        </a:p>
      </dgm:t>
    </dgm:pt>
    <dgm:pt modelId="{B8546789-DECD-417D-B713-C5F069E68265}" type="parTrans" cxnId="{59CF7685-DB99-41CA-B436-B0B555A60B12}">
      <dgm:prSet/>
      <dgm:spPr/>
      <dgm:t>
        <a:bodyPr/>
        <a:lstStyle/>
        <a:p>
          <a:endParaRPr lang="en-US"/>
        </a:p>
      </dgm:t>
    </dgm:pt>
    <dgm:pt modelId="{89E95DA6-CD0D-4190-BD2F-FBC24A3721DF}" type="sibTrans" cxnId="{59CF7685-DB99-41CA-B436-B0B555A60B12}">
      <dgm:prSet/>
      <dgm:spPr/>
      <dgm:t>
        <a:bodyPr/>
        <a:lstStyle/>
        <a:p>
          <a:endParaRPr lang="en-US"/>
        </a:p>
      </dgm:t>
    </dgm:pt>
    <dgm:pt modelId="{F7C76704-E090-495A-B6F9-CFB3705E286E}">
      <dgm:prSet phldrT="[Text]"/>
      <dgm:spPr/>
      <dgm:t>
        <a:bodyPr/>
        <a:lstStyle/>
        <a:p>
          <a:r>
            <a:rPr lang="en-US" dirty="0"/>
            <a:t>Provider Participation</a:t>
          </a:r>
        </a:p>
      </dgm:t>
    </dgm:pt>
    <dgm:pt modelId="{905288CD-9EFC-4F49-91FF-4D1EDDAFA1D5}" type="parTrans" cxnId="{0777A8E5-B876-41ED-A75E-A8959A625799}">
      <dgm:prSet/>
      <dgm:spPr/>
      <dgm:t>
        <a:bodyPr/>
        <a:lstStyle/>
        <a:p>
          <a:endParaRPr lang="en-US"/>
        </a:p>
      </dgm:t>
    </dgm:pt>
    <dgm:pt modelId="{2CB3C7CA-30BE-4168-8094-209CA4BBF7A6}" type="sibTrans" cxnId="{0777A8E5-B876-41ED-A75E-A8959A625799}">
      <dgm:prSet/>
      <dgm:spPr/>
      <dgm:t>
        <a:bodyPr/>
        <a:lstStyle/>
        <a:p>
          <a:endParaRPr lang="en-US"/>
        </a:p>
      </dgm:t>
    </dgm:pt>
    <dgm:pt modelId="{5FE4B0DF-F012-4480-82CC-2424AAEC9AEB}">
      <dgm:prSet phldrT="[Text]"/>
      <dgm:spPr/>
      <dgm:t>
        <a:bodyPr/>
        <a:lstStyle/>
        <a:p>
          <a:r>
            <a:rPr lang="en-US" dirty="0"/>
            <a:t>Information Transfers</a:t>
          </a:r>
        </a:p>
      </dgm:t>
    </dgm:pt>
    <dgm:pt modelId="{382D1B55-F7AC-407D-88D6-EB6CE8A79E87}" type="parTrans" cxnId="{489F8DE5-B7C7-4FBE-8274-5E709022C31D}">
      <dgm:prSet/>
      <dgm:spPr/>
      <dgm:t>
        <a:bodyPr/>
        <a:lstStyle/>
        <a:p>
          <a:endParaRPr lang="en-US"/>
        </a:p>
      </dgm:t>
    </dgm:pt>
    <dgm:pt modelId="{F219EA41-60D7-464C-8EEF-6EFC3B4E40E6}" type="sibTrans" cxnId="{489F8DE5-B7C7-4FBE-8274-5E709022C31D}">
      <dgm:prSet/>
      <dgm:spPr/>
      <dgm:t>
        <a:bodyPr/>
        <a:lstStyle/>
        <a:p>
          <a:endParaRPr lang="en-US"/>
        </a:p>
      </dgm:t>
    </dgm:pt>
    <dgm:pt modelId="{60919CA5-CE29-422D-BA90-3EA2994513B2}" type="pres">
      <dgm:prSet presAssocID="{36190A10-8F6E-4998-908A-2ACF6165F775}" presName="diagram" presStyleCnt="0">
        <dgm:presLayoutVars>
          <dgm:dir/>
          <dgm:resizeHandles val="exact"/>
        </dgm:presLayoutVars>
      </dgm:prSet>
      <dgm:spPr/>
    </dgm:pt>
    <dgm:pt modelId="{31095333-5913-45BF-BAFD-57F0224A97E5}" type="pres">
      <dgm:prSet presAssocID="{DA1F0F2E-1903-4874-9596-3CC650C31B26}" presName="node" presStyleLbl="node1" presStyleIdx="0" presStyleCnt="4">
        <dgm:presLayoutVars>
          <dgm:bulletEnabled val="1"/>
        </dgm:presLayoutVars>
      </dgm:prSet>
      <dgm:spPr/>
    </dgm:pt>
    <dgm:pt modelId="{9B4D9639-6DC6-4DEA-B57E-956A224C9E1C}" type="pres">
      <dgm:prSet presAssocID="{03B184DB-127B-4B8A-901E-A79A51155FA4}" presName="sibTrans" presStyleCnt="0"/>
      <dgm:spPr/>
    </dgm:pt>
    <dgm:pt modelId="{5FDFED3A-E4ED-4D8F-8CCD-EAA1B6D749C0}" type="pres">
      <dgm:prSet presAssocID="{4AEFF692-105B-4B9D-91B3-934F9B3F2846}" presName="node" presStyleLbl="node1" presStyleIdx="1" presStyleCnt="4">
        <dgm:presLayoutVars>
          <dgm:bulletEnabled val="1"/>
        </dgm:presLayoutVars>
      </dgm:prSet>
      <dgm:spPr/>
    </dgm:pt>
    <dgm:pt modelId="{E9228952-BC8B-4697-9848-8F35DC3B15F0}" type="pres">
      <dgm:prSet presAssocID="{89E95DA6-CD0D-4190-BD2F-FBC24A3721DF}" presName="sibTrans" presStyleCnt="0"/>
      <dgm:spPr/>
    </dgm:pt>
    <dgm:pt modelId="{F4A7DF0E-958D-47E1-8E6D-9692C132DB43}" type="pres">
      <dgm:prSet presAssocID="{F7C76704-E090-495A-B6F9-CFB3705E286E}" presName="node" presStyleLbl="node1" presStyleIdx="2" presStyleCnt="4">
        <dgm:presLayoutVars>
          <dgm:bulletEnabled val="1"/>
        </dgm:presLayoutVars>
      </dgm:prSet>
      <dgm:spPr/>
    </dgm:pt>
    <dgm:pt modelId="{6537599D-FEE4-4F9B-856D-61EA40095D8F}" type="pres">
      <dgm:prSet presAssocID="{2CB3C7CA-30BE-4168-8094-209CA4BBF7A6}" presName="sibTrans" presStyleCnt="0"/>
      <dgm:spPr/>
    </dgm:pt>
    <dgm:pt modelId="{42F97A99-EE40-4EAD-97A1-6B9542F4FE5F}" type="pres">
      <dgm:prSet presAssocID="{5FE4B0DF-F012-4480-82CC-2424AAEC9AEB}" presName="node" presStyleLbl="node1" presStyleIdx="3" presStyleCnt="4">
        <dgm:presLayoutVars>
          <dgm:bulletEnabled val="1"/>
        </dgm:presLayoutVars>
      </dgm:prSet>
      <dgm:spPr/>
    </dgm:pt>
  </dgm:ptLst>
  <dgm:cxnLst>
    <dgm:cxn modelId="{288D302A-E4E7-4F99-AC1F-8BB18AC93DD7}" type="presOf" srcId="{DA1F0F2E-1903-4874-9596-3CC650C31B26}" destId="{31095333-5913-45BF-BAFD-57F0224A97E5}" srcOrd="0" destOrd="0" presId="urn:microsoft.com/office/officeart/2005/8/layout/default"/>
    <dgm:cxn modelId="{5FBBA280-5D89-4F81-9919-B87D9EDADA0D}" type="presOf" srcId="{4AEFF692-105B-4B9D-91B3-934F9B3F2846}" destId="{5FDFED3A-E4ED-4D8F-8CCD-EAA1B6D749C0}" srcOrd="0" destOrd="0" presId="urn:microsoft.com/office/officeart/2005/8/layout/default"/>
    <dgm:cxn modelId="{59CF7685-DB99-41CA-B436-B0B555A60B12}" srcId="{36190A10-8F6E-4998-908A-2ACF6165F775}" destId="{4AEFF692-105B-4B9D-91B3-934F9B3F2846}" srcOrd="1" destOrd="0" parTransId="{B8546789-DECD-417D-B713-C5F069E68265}" sibTransId="{89E95DA6-CD0D-4190-BD2F-FBC24A3721DF}"/>
    <dgm:cxn modelId="{3D9324A2-D730-4C42-8455-CCD5373D2655}" type="presOf" srcId="{36190A10-8F6E-4998-908A-2ACF6165F775}" destId="{60919CA5-CE29-422D-BA90-3EA2994513B2}" srcOrd="0" destOrd="0" presId="urn:microsoft.com/office/officeart/2005/8/layout/default"/>
    <dgm:cxn modelId="{316566CD-EF1F-472E-9757-5E366F8F7C19}" srcId="{36190A10-8F6E-4998-908A-2ACF6165F775}" destId="{DA1F0F2E-1903-4874-9596-3CC650C31B26}" srcOrd="0" destOrd="0" parTransId="{B1C43BA8-C1D6-408C-8CF6-A8AC15711E2C}" sibTransId="{03B184DB-127B-4B8A-901E-A79A51155FA4}"/>
    <dgm:cxn modelId="{42ADB9D2-B4C8-4A0A-98BB-95965A9222B9}" type="presOf" srcId="{5FE4B0DF-F012-4480-82CC-2424AAEC9AEB}" destId="{42F97A99-EE40-4EAD-97A1-6B9542F4FE5F}" srcOrd="0" destOrd="0" presId="urn:microsoft.com/office/officeart/2005/8/layout/default"/>
    <dgm:cxn modelId="{50FE3CD9-5770-483F-890B-E91FA912FB62}" type="presOf" srcId="{F7C76704-E090-495A-B6F9-CFB3705E286E}" destId="{F4A7DF0E-958D-47E1-8E6D-9692C132DB43}" srcOrd="0" destOrd="0" presId="urn:microsoft.com/office/officeart/2005/8/layout/default"/>
    <dgm:cxn modelId="{489F8DE5-B7C7-4FBE-8274-5E709022C31D}" srcId="{36190A10-8F6E-4998-908A-2ACF6165F775}" destId="{5FE4B0DF-F012-4480-82CC-2424AAEC9AEB}" srcOrd="3" destOrd="0" parTransId="{382D1B55-F7AC-407D-88D6-EB6CE8A79E87}" sibTransId="{F219EA41-60D7-464C-8EEF-6EFC3B4E40E6}"/>
    <dgm:cxn modelId="{0777A8E5-B876-41ED-A75E-A8959A625799}" srcId="{36190A10-8F6E-4998-908A-2ACF6165F775}" destId="{F7C76704-E090-495A-B6F9-CFB3705E286E}" srcOrd="2" destOrd="0" parTransId="{905288CD-9EFC-4F49-91FF-4D1EDDAFA1D5}" sibTransId="{2CB3C7CA-30BE-4168-8094-209CA4BBF7A6}"/>
    <dgm:cxn modelId="{2AA15957-882D-4ABE-9D6C-66AED964A326}" type="presParOf" srcId="{60919CA5-CE29-422D-BA90-3EA2994513B2}" destId="{31095333-5913-45BF-BAFD-57F0224A97E5}" srcOrd="0" destOrd="0" presId="urn:microsoft.com/office/officeart/2005/8/layout/default"/>
    <dgm:cxn modelId="{B4BAADC3-95BC-41BB-9407-166BF18694E8}" type="presParOf" srcId="{60919CA5-CE29-422D-BA90-3EA2994513B2}" destId="{9B4D9639-6DC6-4DEA-B57E-956A224C9E1C}" srcOrd="1" destOrd="0" presId="urn:microsoft.com/office/officeart/2005/8/layout/default"/>
    <dgm:cxn modelId="{CDEBA53B-FD1E-466B-9906-BDBB03625BE1}" type="presParOf" srcId="{60919CA5-CE29-422D-BA90-3EA2994513B2}" destId="{5FDFED3A-E4ED-4D8F-8CCD-EAA1B6D749C0}" srcOrd="2" destOrd="0" presId="urn:microsoft.com/office/officeart/2005/8/layout/default"/>
    <dgm:cxn modelId="{F843E2FF-F209-4D28-84E4-476B4816A366}" type="presParOf" srcId="{60919CA5-CE29-422D-BA90-3EA2994513B2}" destId="{E9228952-BC8B-4697-9848-8F35DC3B15F0}" srcOrd="3" destOrd="0" presId="urn:microsoft.com/office/officeart/2005/8/layout/default"/>
    <dgm:cxn modelId="{A7D67832-4EB2-45D3-A13A-C6240D6A9C7C}" type="presParOf" srcId="{60919CA5-CE29-422D-BA90-3EA2994513B2}" destId="{F4A7DF0E-958D-47E1-8E6D-9692C132DB43}" srcOrd="4" destOrd="0" presId="urn:microsoft.com/office/officeart/2005/8/layout/default"/>
    <dgm:cxn modelId="{E3BB4A49-5F30-412E-99EC-251AAC57B8AB}" type="presParOf" srcId="{60919CA5-CE29-422D-BA90-3EA2994513B2}" destId="{6537599D-FEE4-4F9B-856D-61EA40095D8F}" srcOrd="5" destOrd="0" presId="urn:microsoft.com/office/officeart/2005/8/layout/default"/>
    <dgm:cxn modelId="{B52155BB-A2E5-4E47-9EF1-9BDB5C5A051D}" type="presParOf" srcId="{60919CA5-CE29-422D-BA90-3EA2994513B2}" destId="{42F97A99-EE40-4EAD-97A1-6B9542F4FE5F}" srcOrd="6" destOrd="0" presId="urn:microsoft.com/office/officeart/2005/8/layout/default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709432B-DD41-4E25-B853-4A5E6CDE42FE}">
      <dsp:nvSpPr>
        <dsp:cNvPr id="0" name=""/>
        <dsp:cNvSpPr/>
      </dsp:nvSpPr>
      <dsp:spPr>
        <a:xfrm>
          <a:off x="9613" y="465872"/>
          <a:ext cx="2873352" cy="3489271"/>
        </a:xfrm>
        <a:prstGeom prst="roundRect">
          <a:avLst>
            <a:gd name="adj" fmla="val 10000"/>
          </a:avLst>
        </a:prstGeom>
        <a:solidFill>
          <a:schemeClr val="bg1">
            <a:lumMod val="95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91440" tIns="91440" rIns="91440" bIns="91440" numCol="1" spcCol="1270" anchor="t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 dirty="0">
              <a:latin typeface="Arial Black" panose="020B0A04020102020204" pitchFamily="34" charset="0"/>
            </a:rPr>
            <a:t>DHS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Pays a per-member, </a:t>
          </a:r>
          <a:br>
            <a:rPr lang="en-US" sz="1800" kern="1200" dirty="0">
              <a:latin typeface="+mj-lt"/>
            </a:rPr>
          </a:br>
          <a:r>
            <a:rPr lang="en-US" sz="1800" kern="1200" dirty="0">
              <a:latin typeface="+mj-lt"/>
            </a:rPr>
            <a:t>per-month rate (also called a capitated rate) </a:t>
          </a:r>
          <a:br>
            <a:rPr lang="en-US" sz="1800" kern="1200" dirty="0">
              <a:latin typeface="+mj-lt"/>
            </a:rPr>
          </a:br>
          <a:r>
            <a:rPr lang="en-US" sz="1800" kern="1200" dirty="0">
              <a:latin typeface="+mj-lt"/>
            </a:rPr>
            <a:t>to MCOs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Holds the MCOs accountable for </a:t>
          </a:r>
          <a:br>
            <a:rPr lang="en-US" sz="1800" kern="1200" dirty="0">
              <a:latin typeface="+mj-lt"/>
            </a:rPr>
          </a:br>
          <a:r>
            <a:rPr lang="en-US" sz="1800" kern="1200" dirty="0">
              <a:latin typeface="+mj-lt"/>
            </a:rPr>
            <a:t>quality outcomes, efficiency, and effectiveness</a:t>
          </a:r>
        </a:p>
      </dsp:txBody>
      <dsp:txXfrm>
        <a:off x="93771" y="550030"/>
        <a:ext cx="2705036" cy="3320955"/>
      </dsp:txXfrm>
    </dsp:sp>
    <dsp:sp modelId="{800FA30C-BFEB-4A10-8301-7F63CD056A60}">
      <dsp:nvSpPr>
        <dsp:cNvPr id="0" name=""/>
        <dsp:cNvSpPr/>
      </dsp:nvSpPr>
      <dsp:spPr>
        <a:xfrm>
          <a:off x="3170301" y="1854212"/>
          <a:ext cx="609150" cy="712591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lumMod val="75000"/>
          </a:schemeClr>
        </a:solidFill>
        <a:ln>
          <a:noFill/>
        </a:ln>
        <a:effectLst/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3000" kern="1200" dirty="0"/>
        </a:p>
      </dsp:txBody>
      <dsp:txXfrm>
        <a:off x="3170301" y="1996730"/>
        <a:ext cx="426405" cy="427555"/>
      </dsp:txXfrm>
    </dsp:sp>
    <dsp:sp modelId="{9657666B-5154-4D05-A1ED-6DEDBE8E8F26}">
      <dsp:nvSpPr>
        <dsp:cNvPr id="0" name=""/>
        <dsp:cNvSpPr/>
      </dsp:nvSpPr>
      <dsp:spPr>
        <a:xfrm>
          <a:off x="4032306" y="465872"/>
          <a:ext cx="2873352" cy="3489271"/>
        </a:xfrm>
        <a:prstGeom prst="roundRect">
          <a:avLst>
            <a:gd name="adj" fmla="val 10000"/>
          </a:avLst>
        </a:prstGeom>
        <a:solidFill>
          <a:schemeClr val="bg1">
            <a:lumMod val="95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91440" tIns="91440" rIns="91440" bIns="91440" numCol="1" spcCol="1270" anchor="t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 dirty="0">
              <a:latin typeface="Arial Black" panose="020B0A04020102020204" pitchFamily="34" charset="0"/>
            </a:rPr>
            <a:t>MCO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Coordinates and manages physical </a:t>
          </a:r>
          <a:br>
            <a:rPr lang="en-US" sz="1800" kern="1200" dirty="0">
              <a:latin typeface="+mj-lt"/>
            </a:rPr>
          </a:br>
          <a:r>
            <a:rPr lang="en-US" sz="1800" kern="1200" dirty="0">
              <a:latin typeface="+mj-lt"/>
            </a:rPr>
            <a:t>health and LTSS for participants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Works with Medicare </a:t>
          </a:r>
          <a:br>
            <a:rPr lang="en-US" sz="1800" kern="1200" dirty="0">
              <a:latin typeface="+mj-lt"/>
            </a:rPr>
          </a:br>
          <a:r>
            <a:rPr lang="en-US" sz="1800" kern="1200" dirty="0">
              <a:latin typeface="+mj-lt"/>
            </a:rPr>
            <a:t>and behavioral health MCOs to ensure coordinated care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Develops a robust network of providers</a:t>
          </a:r>
        </a:p>
      </dsp:txBody>
      <dsp:txXfrm>
        <a:off x="4116464" y="550030"/>
        <a:ext cx="2705036" cy="3320955"/>
      </dsp:txXfrm>
    </dsp:sp>
    <dsp:sp modelId="{87A3E81B-DAC5-4D7B-811F-BD837A6E2EB2}">
      <dsp:nvSpPr>
        <dsp:cNvPr id="0" name=""/>
        <dsp:cNvSpPr/>
      </dsp:nvSpPr>
      <dsp:spPr>
        <a:xfrm>
          <a:off x="7192994" y="1854212"/>
          <a:ext cx="609150" cy="712591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lumMod val="75000"/>
          </a:schemeClr>
        </a:solidFill>
        <a:ln>
          <a:noFill/>
        </a:ln>
        <a:effectLst/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3000" kern="1200" dirty="0"/>
        </a:p>
      </dsp:txBody>
      <dsp:txXfrm>
        <a:off x="7192994" y="1996730"/>
        <a:ext cx="426405" cy="427555"/>
      </dsp:txXfrm>
    </dsp:sp>
    <dsp:sp modelId="{1FD874A6-1AE7-4349-B8A5-E2E1295D11A3}">
      <dsp:nvSpPr>
        <dsp:cNvPr id="0" name=""/>
        <dsp:cNvSpPr/>
      </dsp:nvSpPr>
      <dsp:spPr>
        <a:xfrm>
          <a:off x="8055000" y="465872"/>
          <a:ext cx="2873352" cy="3489271"/>
        </a:xfrm>
        <a:prstGeom prst="roundRect">
          <a:avLst>
            <a:gd name="adj" fmla="val 10000"/>
          </a:avLst>
        </a:prstGeom>
        <a:solidFill>
          <a:schemeClr val="bg1">
            <a:lumMod val="95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91440" tIns="91440" rIns="91440" bIns="91440" numCol="1" spcCol="1270" anchor="t" anchorCtr="0">
          <a:noAutofit/>
        </a:bodyPr>
        <a:lstStyle/>
        <a:p>
          <a:pPr marL="0" lvl="0" indent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kern="1200" dirty="0">
              <a:latin typeface="Arial Black" panose="020B0A04020102020204" pitchFamily="34" charset="0"/>
            </a:rPr>
            <a:t>Participants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Choose their MCO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Should consider the provider network and additional services offered by the MCOs </a:t>
          </a:r>
        </a:p>
      </dsp:txBody>
      <dsp:txXfrm>
        <a:off x="8139158" y="550030"/>
        <a:ext cx="2705036" cy="3320955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709432B-DD41-4E25-B853-4A5E6CDE42FE}">
      <dsp:nvSpPr>
        <dsp:cNvPr id="0" name=""/>
        <dsp:cNvSpPr/>
      </dsp:nvSpPr>
      <dsp:spPr>
        <a:xfrm>
          <a:off x="0" y="925868"/>
          <a:ext cx="4282130" cy="2569278"/>
        </a:xfrm>
        <a:prstGeom prst="roundRect">
          <a:avLst>
            <a:gd name="adj" fmla="val 10000"/>
          </a:avLst>
        </a:prstGeom>
        <a:solidFill>
          <a:schemeClr val="bg1">
            <a:lumMod val="95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latin typeface="Arial Black" panose="020B0A04020102020204" pitchFamily="34" charset="0"/>
            </a:rPr>
            <a:t>FEE-FOR-SERVICE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Providers enroll as Medicaid providers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Providers contract with </a:t>
          </a:r>
          <a:br>
            <a:rPr lang="en-US" sz="1800" kern="1200" dirty="0">
              <a:latin typeface="+mj-lt"/>
            </a:rPr>
          </a:br>
          <a:r>
            <a:rPr lang="en-US" sz="1800" kern="1200" dirty="0">
              <a:latin typeface="+mj-lt"/>
            </a:rPr>
            <a:t>the Commonwealth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Providers bill PROMISe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Participants use Medicaid-enrolled providers</a:t>
          </a:r>
        </a:p>
      </dsp:txBody>
      <dsp:txXfrm>
        <a:off x="75252" y="1001120"/>
        <a:ext cx="4131626" cy="2418774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709432B-DD41-4E25-B853-4A5E6CDE42FE}">
      <dsp:nvSpPr>
        <dsp:cNvPr id="0" name=""/>
        <dsp:cNvSpPr/>
      </dsp:nvSpPr>
      <dsp:spPr>
        <a:xfrm>
          <a:off x="9613" y="1010097"/>
          <a:ext cx="2873352" cy="2400820"/>
        </a:xfrm>
        <a:prstGeom prst="roundRect">
          <a:avLst>
            <a:gd name="adj" fmla="val 10000"/>
          </a:avLst>
        </a:prstGeom>
        <a:solidFill>
          <a:schemeClr val="bg1">
            <a:lumMod val="95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latin typeface="Arial Black" panose="020B0A04020102020204" pitchFamily="34" charset="0"/>
            </a:rPr>
            <a:t>READINESS </a:t>
          </a:r>
          <a:br>
            <a:rPr lang="en-US" sz="1800" kern="1200" dirty="0">
              <a:latin typeface="Arial Black" panose="020B0A04020102020204" pitchFamily="34" charset="0"/>
            </a:rPr>
          </a:br>
          <a:r>
            <a:rPr lang="en-US" sz="1800" kern="1200" dirty="0">
              <a:latin typeface="Arial Black" panose="020B0A04020102020204" pitchFamily="34" charset="0"/>
            </a:rPr>
            <a:t>REVIEW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Information systems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Network adequacy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Member materials </a:t>
          </a:r>
          <a:br>
            <a:rPr lang="en-US" sz="1800" kern="1200" dirty="0">
              <a:latin typeface="+mj-lt"/>
            </a:rPr>
          </a:br>
          <a:r>
            <a:rPr lang="en-US" sz="1800" kern="1200" dirty="0">
              <a:latin typeface="+mj-lt"/>
            </a:rPr>
            <a:t>and services</a:t>
          </a:r>
        </a:p>
      </dsp:txBody>
      <dsp:txXfrm>
        <a:off x="79931" y="1080415"/>
        <a:ext cx="2732716" cy="2260184"/>
      </dsp:txXfrm>
    </dsp:sp>
    <dsp:sp modelId="{800FA30C-BFEB-4A10-8301-7F63CD056A60}">
      <dsp:nvSpPr>
        <dsp:cNvPr id="0" name=""/>
        <dsp:cNvSpPr/>
      </dsp:nvSpPr>
      <dsp:spPr>
        <a:xfrm>
          <a:off x="3170301" y="1854212"/>
          <a:ext cx="609150" cy="712591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lumMod val="75000"/>
          </a:schemeClr>
        </a:solidFill>
        <a:ln>
          <a:noFill/>
        </a:ln>
        <a:effectLst/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3000" kern="1200" dirty="0"/>
        </a:p>
      </dsp:txBody>
      <dsp:txXfrm>
        <a:off x="3170301" y="1996730"/>
        <a:ext cx="426405" cy="427555"/>
      </dsp:txXfrm>
    </dsp:sp>
    <dsp:sp modelId="{9657666B-5154-4D05-A1ED-6DEDBE8E8F26}">
      <dsp:nvSpPr>
        <dsp:cNvPr id="0" name=""/>
        <dsp:cNvSpPr/>
      </dsp:nvSpPr>
      <dsp:spPr>
        <a:xfrm>
          <a:off x="4032306" y="1010097"/>
          <a:ext cx="2873352" cy="2400820"/>
        </a:xfrm>
        <a:prstGeom prst="roundRect">
          <a:avLst>
            <a:gd name="adj" fmla="val 10000"/>
          </a:avLst>
        </a:prstGeom>
        <a:solidFill>
          <a:schemeClr val="bg1">
            <a:lumMod val="95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latin typeface="Arial Black" panose="020B0A04020102020204" pitchFamily="34" charset="0"/>
            </a:rPr>
            <a:t>STAKEHOLDER</a:t>
          </a:r>
          <a:br>
            <a:rPr lang="en-US" sz="1800" kern="1200" dirty="0">
              <a:latin typeface="Arial Black" panose="020B0A04020102020204" pitchFamily="34" charset="0"/>
            </a:rPr>
          </a:br>
          <a:r>
            <a:rPr lang="en-US" sz="1800" kern="1200" dirty="0">
              <a:latin typeface="Arial Black" panose="020B0A04020102020204" pitchFamily="34" charset="0"/>
            </a:rPr>
            <a:t>COMMUNICATION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Participants </a:t>
          </a:r>
          <a:br>
            <a:rPr lang="en-US" sz="1800" kern="1200" dirty="0">
              <a:latin typeface="+mj-lt"/>
            </a:rPr>
          </a:br>
          <a:r>
            <a:rPr lang="en-US" sz="1800" kern="1200" dirty="0">
              <a:latin typeface="+mj-lt"/>
            </a:rPr>
            <a:t>and caregivers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Providers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Public</a:t>
          </a:r>
        </a:p>
      </dsp:txBody>
      <dsp:txXfrm>
        <a:off x="4102624" y="1080415"/>
        <a:ext cx="2732716" cy="2260184"/>
      </dsp:txXfrm>
    </dsp:sp>
    <dsp:sp modelId="{87A3E81B-DAC5-4D7B-811F-BD837A6E2EB2}">
      <dsp:nvSpPr>
        <dsp:cNvPr id="0" name=""/>
        <dsp:cNvSpPr/>
      </dsp:nvSpPr>
      <dsp:spPr>
        <a:xfrm>
          <a:off x="7192994" y="1854212"/>
          <a:ext cx="609150" cy="712591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lumMod val="75000"/>
          </a:schemeClr>
        </a:solidFill>
        <a:ln>
          <a:noFill/>
        </a:ln>
        <a:effectLst/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3000" kern="1200" dirty="0"/>
        </a:p>
      </dsp:txBody>
      <dsp:txXfrm>
        <a:off x="7192994" y="1996730"/>
        <a:ext cx="426405" cy="427555"/>
      </dsp:txXfrm>
    </dsp:sp>
    <dsp:sp modelId="{1FD874A6-1AE7-4349-B8A5-E2E1295D11A3}">
      <dsp:nvSpPr>
        <dsp:cNvPr id="0" name=""/>
        <dsp:cNvSpPr/>
      </dsp:nvSpPr>
      <dsp:spPr>
        <a:xfrm>
          <a:off x="8055000" y="1010097"/>
          <a:ext cx="2873352" cy="2400820"/>
        </a:xfrm>
        <a:prstGeom prst="roundRect">
          <a:avLst>
            <a:gd name="adj" fmla="val 10000"/>
          </a:avLst>
        </a:prstGeom>
        <a:solidFill>
          <a:schemeClr val="bg1">
            <a:lumMod val="95000"/>
          </a:schemeClr>
        </a:solidFill>
        <a:ln>
          <a:noFill/>
        </a:ln>
        <a:effectLst/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68580" tIns="68580" rIns="68580" bIns="68580" numCol="1" spcCol="1270" anchor="t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latin typeface="Arial Black" panose="020B0A04020102020204" pitchFamily="34" charset="0"/>
            </a:rPr>
            <a:t>DHS PREPAREDNESS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General Information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Training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Coordination </a:t>
          </a:r>
          <a:br>
            <a:rPr lang="en-US" sz="1800" kern="1200" dirty="0">
              <a:latin typeface="+mj-lt"/>
            </a:rPr>
          </a:br>
          <a:r>
            <a:rPr lang="en-US" sz="1800" kern="1200" dirty="0">
              <a:latin typeface="+mj-lt"/>
            </a:rPr>
            <a:t>between offices</a:t>
          </a:r>
        </a:p>
        <a:p>
          <a:pPr marL="171450" lvl="1" indent="-171450" algn="l" defTabSz="8001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800" kern="1200" dirty="0">
              <a:latin typeface="+mj-lt"/>
            </a:rPr>
            <a:t>Launch indicators</a:t>
          </a:r>
        </a:p>
      </dsp:txBody>
      <dsp:txXfrm>
        <a:off x="8125318" y="1080415"/>
        <a:ext cx="2732716" cy="2260184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1095333-5913-45BF-BAFD-57F0224A97E5}">
      <dsp:nvSpPr>
        <dsp:cNvPr id="0" name=""/>
        <dsp:cNvSpPr/>
      </dsp:nvSpPr>
      <dsp:spPr>
        <a:xfrm>
          <a:off x="992" y="194138"/>
          <a:ext cx="3869531" cy="232171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5260" tIns="175260" rIns="175260" bIns="175260" numCol="1" spcCol="1270" anchor="ctr" anchorCtr="0">
          <a:noAutofit/>
        </a:bodyPr>
        <a:lstStyle/>
        <a:p>
          <a:pPr marL="0" lvl="0" indent="0" algn="ctr" defTabSz="2044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4600" kern="1200" dirty="0"/>
            <a:t>Service Continuity</a:t>
          </a:r>
        </a:p>
      </dsp:txBody>
      <dsp:txXfrm>
        <a:off x="992" y="194138"/>
        <a:ext cx="3869531" cy="2321718"/>
      </dsp:txXfrm>
    </dsp:sp>
    <dsp:sp modelId="{5FDFED3A-E4ED-4D8F-8CCD-EAA1B6D749C0}">
      <dsp:nvSpPr>
        <dsp:cNvPr id="0" name=""/>
        <dsp:cNvSpPr/>
      </dsp:nvSpPr>
      <dsp:spPr>
        <a:xfrm>
          <a:off x="4257476" y="194138"/>
          <a:ext cx="3869531" cy="232171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5260" tIns="175260" rIns="175260" bIns="175260" numCol="1" spcCol="1270" anchor="ctr" anchorCtr="0">
          <a:noAutofit/>
        </a:bodyPr>
        <a:lstStyle/>
        <a:p>
          <a:pPr marL="0" lvl="0" indent="0" algn="ctr" defTabSz="2044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4600" kern="1200" dirty="0"/>
            <a:t>Service Coordination Continuity</a:t>
          </a:r>
        </a:p>
      </dsp:txBody>
      <dsp:txXfrm>
        <a:off x="4257476" y="194138"/>
        <a:ext cx="3869531" cy="2321718"/>
      </dsp:txXfrm>
    </dsp:sp>
    <dsp:sp modelId="{F4A7DF0E-958D-47E1-8E6D-9692C132DB43}">
      <dsp:nvSpPr>
        <dsp:cNvPr id="0" name=""/>
        <dsp:cNvSpPr/>
      </dsp:nvSpPr>
      <dsp:spPr>
        <a:xfrm>
          <a:off x="992" y="2902810"/>
          <a:ext cx="3869531" cy="232171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5260" tIns="175260" rIns="175260" bIns="175260" numCol="1" spcCol="1270" anchor="ctr" anchorCtr="0">
          <a:noAutofit/>
        </a:bodyPr>
        <a:lstStyle/>
        <a:p>
          <a:pPr marL="0" lvl="0" indent="0" algn="ctr" defTabSz="2044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4600" kern="1200" dirty="0"/>
            <a:t>Provider Participation</a:t>
          </a:r>
        </a:p>
      </dsp:txBody>
      <dsp:txXfrm>
        <a:off x="992" y="2902810"/>
        <a:ext cx="3869531" cy="2321718"/>
      </dsp:txXfrm>
    </dsp:sp>
    <dsp:sp modelId="{42F97A99-EE40-4EAD-97A1-6B9542F4FE5F}">
      <dsp:nvSpPr>
        <dsp:cNvPr id="0" name=""/>
        <dsp:cNvSpPr/>
      </dsp:nvSpPr>
      <dsp:spPr>
        <a:xfrm>
          <a:off x="4257476" y="2902810"/>
          <a:ext cx="3869531" cy="232171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5260" tIns="175260" rIns="175260" bIns="175260" numCol="1" spcCol="1270" anchor="ctr" anchorCtr="0">
          <a:noAutofit/>
        </a:bodyPr>
        <a:lstStyle/>
        <a:p>
          <a:pPr marL="0" lvl="0" indent="0" algn="ctr" defTabSz="20447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4600" kern="1200" dirty="0"/>
            <a:t>Information Transfers</a:t>
          </a:r>
        </a:p>
      </dsp:txBody>
      <dsp:txXfrm>
        <a:off x="4257476" y="2902810"/>
        <a:ext cx="3869531" cy="2321718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process1">
  <dgm:title val=""/>
  <dgm:desc val=""/>
  <dgm:catLst>
    <dgm:cat type="process" pri="1000"/>
    <dgm:cat type="convert" pri="15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h" for="ch" ptType="node" op="equ"/>
      <dgm:constr type="primFontSz" for="ch" ptType="node" op="equ" val="65"/>
      <dgm:constr type="w" for="ch" ptType="sibTrans" refType="w" refFor="ch" refPtType="node" op="equ" fact="0.4"/>
      <dgm:constr type="h" for="ch" ptType="sibTrans" op="equ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>
            <dgm:adj idx="1" val="0.1"/>
          </dgm:adjLst>
        </dgm:shape>
        <dgm:presOf axis="desOrSelf" ptType="node"/>
        <dgm:constrLst>
          <dgm:constr type="h" refType="w" fact="0.6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18" fact="NaN" max="NaN"/>
          <dgm:rule type="h" val="NaN" fact="1.5" max="NaN"/>
          <dgm:rule type="primFontSz" val="5" fact="NaN" max="NaN"/>
          <dgm:rule type="h" val="INF" fact="NaN" max="NaN"/>
        </dgm:ruleLst>
      </dgm:layoutNode>
      <dgm:forEach name="sibTransForEach" axis="followSib" ptType="sibTrans" cnt="1">
        <dgm:layoutNode name="sibTrans">
          <dgm:alg type="conn">
            <dgm:param type="begPts" val="auto"/>
            <dgm:param type="endPts" val="auto"/>
          </dgm:alg>
          <dgm:shape xmlns:r="http://schemas.openxmlformats.org/officeDocument/2006/relationships" type="conn" r:blip="">
            <dgm:adjLst/>
          </dgm:shape>
          <dgm:presOf axis="self"/>
          <dgm:constrLst>
            <dgm:constr type="h" refType="w" fact="0.62"/>
            <dgm:constr type="connDist"/>
            <dgm:constr type="begPad" refType="connDist" fact="0.25"/>
            <dgm:constr type="endPad" refType="connDist" fact="0.22"/>
          </dgm:constrLst>
          <dgm:ruleLst/>
          <dgm:layoutNode name="connectorText">
            <dgm:alg type="tx">
              <dgm:param type="autoTxRot" val="grav"/>
            </dgm:alg>
            <dgm:shape xmlns:r="http://schemas.openxmlformats.org/officeDocument/2006/relationships" type="conn" r:blip="" hideGeom="1">
              <dgm:adjLst/>
            </dgm:shape>
            <dgm:presOf axis="self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process1">
  <dgm:title val=""/>
  <dgm:desc val=""/>
  <dgm:catLst>
    <dgm:cat type="process" pri="1000"/>
    <dgm:cat type="convert" pri="15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h" for="ch" ptType="node" op="equ"/>
      <dgm:constr type="primFontSz" for="ch" ptType="node" op="equ" val="65"/>
      <dgm:constr type="w" for="ch" ptType="sibTrans" refType="w" refFor="ch" refPtType="node" op="equ" fact="0.4"/>
      <dgm:constr type="h" for="ch" ptType="sibTrans" op="equ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>
            <dgm:adj idx="1" val="0.1"/>
          </dgm:adjLst>
        </dgm:shape>
        <dgm:presOf axis="desOrSelf" ptType="node"/>
        <dgm:constrLst>
          <dgm:constr type="h" refType="w" fact="0.6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18" fact="NaN" max="NaN"/>
          <dgm:rule type="h" val="NaN" fact="1.5" max="NaN"/>
          <dgm:rule type="primFontSz" val="5" fact="NaN" max="NaN"/>
          <dgm:rule type="h" val="INF" fact="NaN" max="NaN"/>
        </dgm:ruleLst>
      </dgm:layoutNode>
      <dgm:forEach name="sibTransForEach" axis="followSib" ptType="sibTrans" cnt="1">
        <dgm:layoutNode name="sibTrans">
          <dgm:alg type="conn">
            <dgm:param type="begPts" val="auto"/>
            <dgm:param type="endPts" val="auto"/>
          </dgm:alg>
          <dgm:shape xmlns:r="http://schemas.openxmlformats.org/officeDocument/2006/relationships" type="conn" r:blip="">
            <dgm:adjLst/>
          </dgm:shape>
          <dgm:presOf axis="self"/>
          <dgm:constrLst>
            <dgm:constr type="h" refType="w" fact="0.62"/>
            <dgm:constr type="connDist"/>
            <dgm:constr type="begPad" refType="connDist" fact="0.25"/>
            <dgm:constr type="endPad" refType="connDist" fact="0.22"/>
          </dgm:constrLst>
          <dgm:ruleLst/>
          <dgm:layoutNode name="connectorText">
            <dgm:alg type="tx">
              <dgm:param type="autoTxRot" val="grav"/>
            </dgm:alg>
            <dgm:shape xmlns:r="http://schemas.openxmlformats.org/officeDocument/2006/relationships" type="conn" r:blip="" hideGeom="1">
              <dgm:adjLst/>
            </dgm:shape>
            <dgm:presOf axis="self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process1">
  <dgm:title val=""/>
  <dgm:desc val=""/>
  <dgm:catLst>
    <dgm:cat type="process" pri="1000"/>
    <dgm:cat type="convert" pri="15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h" for="ch" ptType="node" op="equ"/>
      <dgm:constr type="primFontSz" for="ch" ptType="node" op="equ" val="65"/>
      <dgm:constr type="w" for="ch" ptType="sibTrans" refType="w" refFor="ch" refPtType="node" op="equ" fact="0.4"/>
      <dgm:constr type="h" for="ch" ptType="sibTrans" op="equ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>
            <dgm:adj idx="1" val="0.1"/>
          </dgm:adjLst>
        </dgm:shape>
        <dgm:presOf axis="desOrSelf" ptType="node"/>
        <dgm:constrLst>
          <dgm:constr type="h" refType="w" fact="0.6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18" fact="NaN" max="NaN"/>
          <dgm:rule type="h" val="NaN" fact="1.5" max="NaN"/>
          <dgm:rule type="primFontSz" val="5" fact="NaN" max="NaN"/>
          <dgm:rule type="h" val="INF" fact="NaN" max="NaN"/>
        </dgm:ruleLst>
      </dgm:layoutNode>
      <dgm:forEach name="sibTransForEach" axis="followSib" ptType="sibTrans" cnt="1">
        <dgm:layoutNode name="sibTrans">
          <dgm:alg type="conn">
            <dgm:param type="begPts" val="auto"/>
            <dgm:param type="endPts" val="auto"/>
          </dgm:alg>
          <dgm:shape xmlns:r="http://schemas.openxmlformats.org/officeDocument/2006/relationships" type="conn" r:blip="">
            <dgm:adjLst/>
          </dgm:shape>
          <dgm:presOf axis="self"/>
          <dgm:constrLst>
            <dgm:constr type="h" refType="w" fact="0.62"/>
            <dgm:constr type="connDist"/>
            <dgm:constr type="begPad" refType="connDist" fact="0.25"/>
            <dgm:constr type="endPad" refType="connDist" fact="0.22"/>
          </dgm:constrLst>
          <dgm:ruleLst/>
          <dgm:layoutNode name="connectorText">
            <dgm:alg type="tx">
              <dgm:param type="autoTxRot" val="grav"/>
            </dgm:alg>
            <dgm:shape xmlns:r="http://schemas.openxmlformats.org/officeDocument/2006/relationships" type="conn" r:blip="" hideGeom="1">
              <dgm:adjLst/>
            </dgm:shape>
            <dgm:presOf axis="self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default">
  <dgm:title val=""/>
  <dgm:desc val=""/>
  <dgm:catLst>
    <dgm:cat type="list" pri="4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func="var" arg="dir" op="equ" val="norm">
        <dgm:alg type="snake">
          <dgm:param type="grDir" val="tL"/>
          <dgm:param type="flowDir" val="row"/>
          <dgm:param type="contDir" val="sameDir"/>
          <dgm:param type="off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node" refType="w"/>
      <dgm:constr type="h" for="ch" forName="node" refType="w" refFor="ch" refForName="node" fact="0.6"/>
      <dgm:constr type="w" for="ch" forName="sibTrans" refType="w" refFor="ch" refForName="node" fact="0.1"/>
      <dgm:constr type="sp" refType="w" refFor="ch" refForName="sibTrans"/>
      <dgm:constr type="primFontSz" for="ch" forName="node" op="equ" val="65"/>
    </dgm:constrLst>
    <dgm:ruleLst/>
    <dgm:forEach name="Name3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forEach name="Name4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338" y="0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CFCE6A3-6C4A-4060-A694-462B5019338F}" type="datetimeFigureOut">
              <a:rPr lang="en-US" smtClean="0"/>
              <a:t>11/28/2017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675" y="4473575"/>
            <a:ext cx="5607050" cy="366077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338" y="8829675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D3DDA46-D67A-4F9A-8C33-B413BBCB50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356582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44553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0374978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078387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489492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393133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4440736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304662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175554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94623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650759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786016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4727742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281979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53762945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9108842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3578089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0851446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4245120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8368197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835274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96E3095-98F5-46AC-9EEE-5954F3AD394E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5594770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060262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03098125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24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8369726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25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4821858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4708" indent="-174708">
              <a:buFont typeface="Arial" panose="020B0604020202020204" pitchFamily="34" charset="0"/>
              <a:buChar char="•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31774">
              <a:defRPr/>
            </a:pPr>
            <a:fld id="{096E3095-98F5-46AC-9EEE-5954F3AD394E}" type="slidenum">
              <a:rPr lang="en-US">
                <a:solidFill>
                  <a:prstClr val="black"/>
                </a:solidFill>
                <a:latin typeface="Calibri" panose="020F0502020204030204"/>
              </a:rPr>
              <a:pPr defTabSz="931774">
                <a:defRPr/>
              </a:pPr>
              <a:t>26</a:t>
            </a:fld>
            <a:endParaRPr lang="en-US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1816857302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27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9007481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4708" indent="-174708">
              <a:buFont typeface="Arial" panose="020B0604020202020204" pitchFamily="34" charset="0"/>
              <a:buChar char="•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31774">
              <a:defRPr/>
            </a:pPr>
            <a:fld id="{096E3095-98F5-46AC-9EEE-5954F3AD394E}" type="slidenum">
              <a:rPr lang="en-US">
                <a:solidFill>
                  <a:prstClr val="black"/>
                </a:solidFill>
                <a:latin typeface="Calibri" panose="020F0502020204030204"/>
              </a:rPr>
              <a:pPr defTabSz="931774">
                <a:defRPr/>
              </a:pPr>
              <a:t>28</a:t>
            </a:fld>
            <a:endParaRPr lang="en-US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097605692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4708" indent="-174708">
              <a:buFont typeface="Arial" panose="020B0604020202020204" pitchFamily="34" charset="0"/>
              <a:buChar char="•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31774">
              <a:defRPr/>
            </a:pPr>
            <a:fld id="{096E3095-98F5-46AC-9EEE-5954F3AD394E}" type="slidenum">
              <a:rPr lang="en-US">
                <a:solidFill>
                  <a:prstClr val="black"/>
                </a:solidFill>
                <a:latin typeface="Calibri" panose="020F0502020204030204"/>
              </a:rPr>
              <a:pPr defTabSz="931774">
                <a:defRPr/>
              </a:pPr>
              <a:t>29</a:t>
            </a:fld>
            <a:endParaRPr lang="en-US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1486139488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30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287554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31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5425120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32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9613276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96E3095-98F5-46AC-9EEE-5954F3AD394E}" type="slidenum">
              <a:rPr lang="en-US" smtClean="0"/>
              <a:t>33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6879463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1450" indent="-171450">
              <a:buFont typeface="Arial" panose="020B0604020202020204" pitchFamily="34" charset="0"/>
              <a:buChar char="•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96E3095-98F5-46AC-9EEE-5954F3AD394E}" type="slidenum">
              <a:rPr lang="en-US" smtClean="0"/>
              <a:t>34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1038353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400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191BE45-07E8-48B3-AA2D-EC48D6F17DFB}" type="slidenum">
              <a:rPr lang="en-US" smtClean="0"/>
              <a:t>35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1324790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36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1107245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37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34537373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4708" indent="-174708">
              <a:buFont typeface="Arial" panose="020B0604020202020204" pitchFamily="34" charset="0"/>
              <a:buChar char="•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31774">
              <a:defRPr/>
            </a:pPr>
            <a:fld id="{096E3095-98F5-46AC-9EEE-5954F3AD394E}" type="slidenum">
              <a:rPr lang="en-US">
                <a:solidFill>
                  <a:prstClr val="black"/>
                </a:solidFill>
                <a:latin typeface="Calibri" panose="020F0502020204030204"/>
              </a:rPr>
              <a:pPr defTabSz="931774">
                <a:defRPr/>
              </a:pPr>
              <a:t>38</a:t>
            </a:fld>
            <a:endParaRPr lang="en-US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637587336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4708" indent="-174708">
              <a:buFont typeface="Arial" panose="020B0604020202020204" pitchFamily="34" charset="0"/>
              <a:buChar char="•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31774">
              <a:defRPr/>
            </a:pPr>
            <a:fld id="{096E3095-98F5-46AC-9EEE-5954F3AD394E}" type="slidenum">
              <a:rPr lang="en-US">
                <a:solidFill>
                  <a:prstClr val="black"/>
                </a:solidFill>
                <a:latin typeface="Calibri" panose="020F0502020204030204"/>
              </a:rPr>
              <a:pPr defTabSz="931774">
                <a:defRPr/>
              </a:pPr>
              <a:t>39</a:t>
            </a:fld>
            <a:endParaRPr lang="en-US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561356332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D3DDA46-D67A-4F9A-8C33-B413BBCB5072}" type="slidenum">
              <a:rPr lang="en-US" smtClean="0"/>
              <a:t>40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298034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F807F6-5BFC-4245-AA50-1EC3F7110788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9144589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576AB7-D098-493B-AB6B-8F44560FFE65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123662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9A2F7C-870E-43BE-A29C-E30D83D2BE6A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3027771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525014-0117-4AC6-B57C-E49C7CF4715B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160208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8FEFB1-F460-4FC7-AF19-4CA5531AAC97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7038877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102B34-9351-4B27-B129-0A4505250363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839849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2DB01E1-8F07-47F0-AA1A-B9CEDE60FB98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5044216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7868F2-94B6-46FE-A98F-D366DAE526B7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5694950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4B55BA-6A72-41B8-8021-77EC74B1C016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922042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BC316-66ED-4EEA-9909-E0690F0E740D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5507939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03B686A-3306-4E3B-989F-5883D184EB56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1638499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1C92098-3CC3-49D1-9E9C-012B45EADE3C}" type="datetime1">
              <a:rPr lang="en-US" smtClean="0"/>
              <a:t>11/28/2017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17378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85EB908-D14B-4B79-9273-27B0AA6185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3993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chart" Target="../charts/char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8" Type="http://schemas.microsoft.com/office/2007/relationships/diagramDrawing" Target="../diagrams/drawing1.xml"/><Relationship Id="rId3" Type="http://schemas.openxmlformats.org/officeDocument/2006/relationships/image" Target="../media/image4.png"/><Relationship Id="rId7" Type="http://schemas.openxmlformats.org/officeDocument/2006/relationships/diagramColors" Target="../diagrams/colors1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diagramQuickStyle" Target="../diagrams/quickStyle1.xml"/><Relationship Id="rId5" Type="http://schemas.openxmlformats.org/officeDocument/2006/relationships/diagramLayout" Target="../diagrams/layout1.xml"/><Relationship Id="rId4" Type="http://schemas.openxmlformats.org/officeDocument/2006/relationships/diagramData" Target="../diagrams/data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png"/></Relationships>
</file>

<file path=ppt/slides/_rels/slide7.xml.rels><?xml version="1.0" encoding="UTF-8" standalone="yes"?>
<Relationships xmlns="http://schemas.openxmlformats.org/package/2006/relationships"><Relationship Id="rId8" Type="http://schemas.microsoft.com/office/2007/relationships/diagramDrawing" Target="../diagrams/drawing2.xml"/><Relationship Id="rId3" Type="http://schemas.openxmlformats.org/officeDocument/2006/relationships/image" Target="../media/image4.png"/><Relationship Id="rId7" Type="http://schemas.openxmlformats.org/officeDocument/2006/relationships/diagramColors" Target="../diagrams/colors2.xm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diagramQuickStyle" Target="../diagrams/quickStyle2.xml"/><Relationship Id="rId5" Type="http://schemas.openxmlformats.org/officeDocument/2006/relationships/diagramLayout" Target="../diagrams/layout2.xml"/><Relationship Id="rId4" Type="http://schemas.openxmlformats.org/officeDocument/2006/relationships/diagramData" Target="../diagrams/data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8" Type="http://schemas.microsoft.com/office/2007/relationships/diagramDrawing" Target="../diagrams/drawing3.xml"/><Relationship Id="rId3" Type="http://schemas.openxmlformats.org/officeDocument/2006/relationships/image" Target="../media/image4.png"/><Relationship Id="rId7" Type="http://schemas.openxmlformats.org/officeDocument/2006/relationships/diagramColors" Target="../diagrams/colors3.xml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Relationship Id="rId6" Type="http://schemas.openxmlformats.org/officeDocument/2006/relationships/diagramQuickStyle" Target="../diagrams/quickStyle3.xml"/><Relationship Id="rId5" Type="http://schemas.openxmlformats.org/officeDocument/2006/relationships/diagramLayout" Target="../diagrams/layout3.xml"/><Relationship Id="rId4" Type="http://schemas.openxmlformats.org/officeDocument/2006/relationships/diagramData" Target="../diagrams/data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hyperlink" Target="http://www.pahealthwellness.com/" TargetMode="External"/><Relationship Id="rId3" Type="http://schemas.openxmlformats.org/officeDocument/2006/relationships/image" Target="../media/image4.png"/><Relationship Id="rId7" Type="http://schemas.openxmlformats.org/officeDocument/2006/relationships/hyperlink" Target="http://www.amerihealthcaritaschc.com/" TargetMode="External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5" Type="http://schemas.openxmlformats.org/officeDocument/2006/relationships/image" Target="../media/image9.tiff"/><Relationship Id="rId4" Type="http://schemas.openxmlformats.org/officeDocument/2006/relationships/image" Target="../media/image8.jpeg"/><Relationship Id="rId9" Type="http://schemas.openxmlformats.org/officeDocument/2006/relationships/hyperlink" Target="http://www.upmchealthplan.com/chc" TargetMode="Externa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Relationship Id="rId5" Type="http://schemas.openxmlformats.org/officeDocument/2006/relationships/hyperlink" Target="http://www.healthchoices.pa.gov/info/resources/publications/community/index.htm" TargetMode="External"/><Relationship Id="rId4" Type="http://schemas.openxmlformats.org/officeDocument/2006/relationships/hyperlink" Target="http://www.healthchoices.pa.gov/" TargetMode="Externa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www.enrollchc.com/" TargetMode="Externa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4.png"/><Relationship Id="rId5" Type="http://schemas.openxmlformats.org/officeDocument/2006/relationships/image" Target="../media/image8.jpeg"/><Relationship Id="rId4" Type="http://schemas.openxmlformats.org/officeDocument/2006/relationships/image" Target="../media/image13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8" Type="http://schemas.microsoft.com/office/2007/relationships/diagramDrawing" Target="../diagrams/drawing4.xml"/><Relationship Id="rId3" Type="http://schemas.openxmlformats.org/officeDocument/2006/relationships/image" Target="../media/image4.png"/><Relationship Id="rId7" Type="http://schemas.openxmlformats.org/officeDocument/2006/relationships/diagramColors" Target="../diagrams/colors4.xml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.xml"/><Relationship Id="rId6" Type="http://schemas.openxmlformats.org/officeDocument/2006/relationships/diagramQuickStyle" Target="../diagrams/quickStyle4.xml"/><Relationship Id="rId5" Type="http://schemas.openxmlformats.org/officeDocument/2006/relationships/diagramLayout" Target="../diagrams/layout4.xml"/><Relationship Id="rId4" Type="http://schemas.openxmlformats.org/officeDocument/2006/relationships/diagramData" Target="../diagrams/data4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listserv.dpw.state.pa.us/oltl-community-healthchoices.html" TargetMode="External"/></Relationships>
</file>

<file path=ppt/slides/_rels/slide38.xml.rels><?xml version="1.0" encoding="UTF-8" standalone="yes"?>
<Relationships xmlns="http://schemas.openxmlformats.org/package/2006/relationships"><Relationship Id="rId8" Type="http://schemas.openxmlformats.org/officeDocument/2006/relationships/hyperlink" Target="mailto:CHCProviders@UPMC.edu" TargetMode="External"/><Relationship Id="rId3" Type="http://schemas.openxmlformats.org/officeDocument/2006/relationships/image" Target="../media/image4.png"/><Relationship Id="rId7" Type="http://schemas.openxmlformats.org/officeDocument/2006/relationships/hyperlink" Target="http://www.pahealthwellness.com/" TargetMode="External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2.xml"/><Relationship Id="rId6" Type="http://schemas.openxmlformats.org/officeDocument/2006/relationships/hyperlink" Target="mailto:information@pahealthwellness.com" TargetMode="External"/><Relationship Id="rId5" Type="http://schemas.openxmlformats.org/officeDocument/2006/relationships/hyperlink" Target="http://www.amerihealthcaritaschc.com/" TargetMode="External"/><Relationship Id="rId4" Type="http://schemas.openxmlformats.org/officeDocument/2006/relationships/hyperlink" Target="mailto:CHCProviders@amerihealthcaritas.com" TargetMode="External"/><Relationship Id="rId9" Type="http://schemas.openxmlformats.org/officeDocument/2006/relationships/hyperlink" Target="http://www.upmchealthplan.com/chc" TargetMode="Externa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2.xml"/><Relationship Id="rId5" Type="http://schemas.openxmlformats.org/officeDocument/2006/relationships/hyperlink" Target="http://www.healthchoices.pa.gov/info/resources/publications/community/third-thursday-webinars/index.htm" TargetMode="External"/><Relationship Id="rId4" Type="http://schemas.openxmlformats.org/officeDocument/2006/relationships/hyperlink" Target="http://listserv.dpw.state.pa.us/" TargetMode="Externa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70359" y="449705"/>
            <a:ext cx="5851282" cy="168943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72075" y="5680535"/>
            <a:ext cx="1847850" cy="933450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141784" y="2234216"/>
            <a:ext cx="5851282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dirty="0">
                <a:solidFill>
                  <a:schemeClr val="bg1"/>
                </a:solidFill>
                <a:latin typeface="Arial Black" panose="020B0A04020102020204" pitchFamily="34" charset="0"/>
              </a:rPr>
              <a:t>    </a:t>
            </a:r>
            <a:r>
              <a:rPr lang="en-US" sz="3200" b="1" dirty="0">
                <a:solidFill>
                  <a:schemeClr val="bg1"/>
                </a:solidFill>
                <a:latin typeface="Arial Black" panose="020B0A04020102020204" pitchFamily="34" charset="0"/>
              </a:rPr>
              <a:t>CHC OVERVIEW &amp; UPDATE</a:t>
            </a:r>
          </a:p>
          <a:p>
            <a:pPr algn="ctr"/>
            <a:endParaRPr lang="en-US" sz="3200" b="1" dirty="0">
              <a:solidFill>
                <a:schemeClr val="bg1"/>
              </a:solidFill>
              <a:latin typeface="Arial Black" panose="020B0A04020102020204" pitchFamily="34" charset="0"/>
            </a:endParaRPr>
          </a:p>
          <a:p>
            <a:pPr algn="ctr"/>
            <a:r>
              <a:rPr lang="en-US" sz="3200" b="1" dirty="0">
                <a:solidFill>
                  <a:schemeClr val="bg1"/>
                </a:solidFill>
                <a:latin typeface="Arial Black" panose="020B0A04020102020204" pitchFamily="34" charset="0"/>
              </a:rPr>
              <a:t>SWWPA 2017 ANNUAL CONFERENCE</a:t>
            </a:r>
          </a:p>
          <a:p>
            <a:pPr algn="ctr"/>
            <a:endParaRPr lang="en-US" sz="3200" b="1" dirty="0">
              <a:solidFill>
                <a:schemeClr val="bg1"/>
              </a:solidFill>
              <a:latin typeface="Arial Black" panose="020B0A04020102020204" pitchFamily="34" charset="0"/>
            </a:endParaRPr>
          </a:p>
          <a:p>
            <a:pPr algn="ctr"/>
            <a:r>
              <a:rPr lang="en-US" sz="2400" dirty="0">
                <a:solidFill>
                  <a:schemeClr val="bg1"/>
                </a:solidFill>
                <a:latin typeface="Arial Black" panose="020B0A04020102020204" pitchFamily="34" charset="0"/>
              </a:rPr>
              <a:t>November 29, 2017</a:t>
            </a:r>
          </a:p>
          <a:p>
            <a:pPr algn="ctr"/>
            <a:endParaRPr lang="en-US" sz="2400" dirty="0">
              <a:solidFill>
                <a:schemeClr val="bg1"/>
              </a:solidFill>
              <a:latin typeface="Arial Black" panose="020B0A04020102020204" pitchFamily="34" charset="0"/>
            </a:endParaRPr>
          </a:p>
        </p:txBody>
      </p:sp>
      <p:cxnSp>
        <p:nvCxnSpPr>
          <p:cNvPr id="10" name="Straight Connector 9"/>
          <p:cNvCxnSpPr/>
          <p:nvPr/>
        </p:nvCxnSpPr>
        <p:spPr>
          <a:xfrm flipH="1">
            <a:off x="282633" y="6424525"/>
            <a:ext cx="4796443" cy="0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10"/>
          <p:cNvCxnSpPr/>
          <p:nvPr/>
        </p:nvCxnSpPr>
        <p:spPr>
          <a:xfrm flipH="1">
            <a:off x="7072919" y="6424525"/>
            <a:ext cx="4796443" cy="0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1</a:t>
            </a:fld>
            <a:endParaRPr lang="en-US" dirty="0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8E52D858-CBDA-4033-A563-804309342C67}"/>
              </a:ext>
            </a:extLst>
          </p:cNvPr>
          <p:cNvSpPr txBox="1"/>
          <p:nvPr/>
        </p:nvSpPr>
        <p:spPr>
          <a:xfrm>
            <a:off x="528506" y="5402510"/>
            <a:ext cx="4128007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Jennifer Burnett, Deputy Secretary</a:t>
            </a:r>
          </a:p>
          <a:p>
            <a:r>
              <a:rPr lang="en-US" dirty="0">
                <a:solidFill>
                  <a:schemeClr val="bg1"/>
                </a:solidFill>
              </a:rPr>
              <a:t>Office of Long-Term Living</a:t>
            </a:r>
          </a:p>
          <a:p>
            <a:r>
              <a:rPr lang="en-US" b="1" dirty="0">
                <a:solidFill>
                  <a:srgbClr val="002060"/>
                </a:solidFill>
              </a:rPr>
              <a:t>Department of Human Services</a:t>
            </a:r>
          </a:p>
        </p:txBody>
      </p:sp>
    </p:spTree>
    <p:extLst>
      <p:ext uri="{BB962C8B-B14F-4D97-AF65-F5344CB8AC3E}">
        <p14:creationId xmlns:p14="http://schemas.microsoft.com/office/powerpoint/2010/main" val="280384737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533399"/>
            <a:ext cx="10944225" cy="5972175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WHAT IS COMMUNITY </a:t>
            </a:r>
            <a:b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</a:b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HEALTHCHOICES (CHC)?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en-US" sz="1800" b="1" i="1" dirty="0">
                <a:latin typeface="+mj-lt"/>
              </a:rPr>
              <a:t>A Medicaid managed care program that will include physical health benefits and long-term services and supports (LTSS). The program is referenced to nationally as a managed long-term services and supports program (MLTSS).</a:t>
            </a:r>
          </a:p>
          <a:p>
            <a:pPr marL="0" indent="0">
              <a:buNone/>
            </a:pPr>
            <a:endParaRPr lang="en-US" sz="1800" dirty="0">
              <a:latin typeface="+mj-lt"/>
            </a:endParaRPr>
          </a:p>
          <a:p>
            <a:pPr marL="0" indent="0">
              <a:buNone/>
            </a:pPr>
            <a:r>
              <a:rPr lang="en-US" sz="2400" b="1" dirty="0">
                <a:solidFill>
                  <a:srgbClr val="569FD3"/>
                </a:solidFill>
                <a:latin typeface="Arial Black" panose="020B0A04020102020204" pitchFamily="34" charset="0"/>
              </a:rPr>
              <a:t>WHO IS PART OF CHC?</a:t>
            </a:r>
          </a:p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Individuals who are 21 years of age or older and dually eligible for Medicare and Medicaid.</a:t>
            </a:r>
          </a:p>
          <a:p>
            <a:pPr lvl="1">
              <a:lnSpc>
                <a:spcPct val="100000"/>
              </a:lnSpc>
              <a:buFont typeface="Wingdings" panose="05000000000000000000" pitchFamily="2" charset="2"/>
              <a:buChar char="ü"/>
            </a:pPr>
            <a:r>
              <a:rPr lang="en-US" sz="1800" dirty="0">
                <a:latin typeface="+mj-lt"/>
              </a:rPr>
              <a:t>Individuals with intellectual or developmental disabilities who are eligible for services through the </a:t>
            </a:r>
            <a:br>
              <a:rPr lang="en-US" sz="1800" dirty="0">
                <a:latin typeface="+mj-lt"/>
              </a:rPr>
            </a:br>
            <a:r>
              <a:rPr lang="en-US" sz="1800" dirty="0">
                <a:latin typeface="+mj-lt"/>
              </a:rPr>
              <a:t>Office of Developmental Program will not be enrolled in CHC.</a:t>
            </a:r>
          </a:p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Individuals who are 21 years of age or older and eligible for Medicaid (LTSS) because they need the level of care provided by a nursing facility.</a:t>
            </a:r>
          </a:p>
          <a:p>
            <a:pPr lvl="1">
              <a:lnSpc>
                <a:spcPct val="100000"/>
              </a:lnSpc>
              <a:buFont typeface="Wingdings" panose="05000000000000000000" pitchFamily="2" charset="2"/>
              <a:buChar char="ü"/>
            </a:pPr>
            <a:r>
              <a:rPr lang="en-US" sz="1800" dirty="0">
                <a:latin typeface="+mj-lt"/>
              </a:rPr>
              <a:t>This care may be provided in the home, community, or nursing facility.</a:t>
            </a:r>
          </a:p>
          <a:p>
            <a:pPr lvl="1">
              <a:lnSpc>
                <a:spcPct val="100000"/>
              </a:lnSpc>
              <a:buFont typeface="Wingdings" panose="05000000000000000000" pitchFamily="2" charset="2"/>
              <a:buChar char="ü"/>
            </a:pPr>
            <a:r>
              <a:rPr lang="en-US" sz="1800" dirty="0">
                <a:latin typeface="+mj-lt"/>
              </a:rPr>
              <a:t>Individuals currently enrolled in the LIFE Program will not be enrolled in CHC unless they expressly select to transition from LIFE to a CHC managed care organization (MCO).</a:t>
            </a:r>
          </a:p>
          <a:p>
            <a:pPr lvl="1"/>
            <a:endParaRPr lang="en-US" sz="1800" dirty="0">
              <a:latin typeface="+mj-lt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0" name="Rectangle 9"/>
          <p:cNvSpPr/>
          <p:nvPr/>
        </p:nvSpPr>
        <p:spPr>
          <a:xfrm>
            <a:off x="0" y="619126"/>
            <a:ext cx="276225" cy="1524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8701747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Rectangle 63"/>
          <p:cNvSpPr/>
          <p:nvPr/>
        </p:nvSpPr>
        <p:spPr>
          <a:xfrm>
            <a:off x="474836" y="3845063"/>
            <a:ext cx="3373403" cy="2040558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33" name="Picture 3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34" name="Rectangle 33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graphicFrame>
        <p:nvGraphicFramePr>
          <p:cNvPr id="4" name="Chart 3"/>
          <p:cNvGraphicFramePr/>
          <p:nvPr>
            <p:extLst>
              <p:ext uri="{D42A27DB-BD31-4B8C-83A1-F6EECF244321}">
                <p14:modId xmlns:p14="http://schemas.microsoft.com/office/powerpoint/2010/main" val="535852984"/>
              </p:ext>
            </p:extLst>
          </p:nvPr>
        </p:nvGraphicFramePr>
        <p:xfrm>
          <a:off x="412889" y="430173"/>
          <a:ext cx="11372849" cy="612593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4"/>
          </a:graphicData>
        </a:graphic>
      </p:graphicFrame>
      <p:sp>
        <p:nvSpPr>
          <p:cNvPr id="18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3786291" y="2451105"/>
            <a:ext cx="4347777" cy="11715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 algn="ctr">
              <a:lnSpc>
                <a:spcPts val="4000"/>
              </a:lnSpc>
              <a:buNone/>
            </a:pPr>
            <a:r>
              <a:rPr lang="en-US" sz="6600" b="1" spc="-300" dirty="0">
                <a:solidFill>
                  <a:schemeClr val="tx1">
                    <a:lumMod val="95000"/>
                    <a:lumOff val="5000"/>
                  </a:schemeClr>
                </a:solidFill>
                <a:latin typeface="Arial Black" panose="020B0A04020102020204" pitchFamily="34" charset="0"/>
              </a:rPr>
              <a:t>420,618</a:t>
            </a:r>
          </a:p>
          <a:p>
            <a:pPr marL="0" indent="0" algn="ctr">
              <a:lnSpc>
                <a:spcPts val="2500"/>
              </a:lnSpc>
              <a:buNone/>
            </a:pPr>
            <a:r>
              <a:rPr lang="en-US" sz="2400" b="1" dirty="0">
                <a:solidFill>
                  <a:srgbClr val="002060"/>
                </a:solidFill>
                <a:latin typeface="Arial Black" panose="020B0A04020102020204" pitchFamily="34" charset="0"/>
              </a:rPr>
              <a:t>CHC POPULATION</a:t>
            </a:r>
          </a:p>
          <a:p>
            <a:pPr marL="0" indent="0" algn="ctr">
              <a:lnSpc>
                <a:spcPts val="4000"/>
              </a:lnSpc>
              <a:buNone/>
            </a:pPr>
            <a:endParaRPr lang="en-US" sz="4800" b="1" dirty="0">
              <a:solidFill>
                <a:schemeClr val="bg1">
                  <a:lumMod val="50000"/>
                </a:schemeClr>
              </a:solidFill>
              <a:latin typeface="Arial Black" panose="020B0A04020102020204" pitchFamily="34" charset="0"/>
            </a:endParaRPr>
          </a:p>
        </p:txBody>
      </p:sp>
      <p:sp>
        <p:nvSpPr>
          <p:cNvPr id="17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3925423" y="4065095"/>
            <a:ext cx="4347777" cy="11715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 algn="ctr">
              <a:lnSpc>
                <a:spcPts val="4000"/>
              </a:lnSpc>
              <a:buNone/>
            </a:pPr>
            <a:r>
              <a:rPr lang="en-US" sz="6000" b="1" spc="-150" dirty="0">
                <a:solidFill>
                  <a:schemeClr val="tx1">
                    <a:lumMod val="95000"/>
                    <a:lumOff val="5000"/>
                  </a:schemeClr>
                </a:solidFill>
                <a:latin typeface="Arial Black" panose="020B0A04020102020204" pitchFamily="34" charset="0"/>
              </a:rPr>
              <a:t>94</a:t>
            </a:r>
            <a:r>
              <a:rPr lang="en-US" sz="4800" b="1" spc="-300" dirty="0">
                <a:solidFill>
                  <a:schemeClr val="tx1">
                    <a:lumMod val="95000"/>
                    <a:lumOff val="5000"/>
                  </a:schemeClr>
                </a:solidFill>
                <a:latin typeface="Arial Black" panose="020B0A04020102020204" pitchFamily="34" charset="0"/>
              </a:rPr>
              <a:t>%</a:t>
            </a:r>
          </a:p>
          <a:p>
            <a:pPr marL="0" indent="0" algn="ctr">
              <a:lnSpc>
                <a:spcPts val="2500"/>
              </a:lnSpc>
              <a:buNone/>
            </a:pPr>
            <a:r>
              <a:rPr lang="en-US" sz="2000" b="1" dirty="0">
                <a:solidFill>
                  <a:srgbClr val="002060"/>
                </a:solidFill>
                <a:latin typeface="Arial Black" panose="020B0A04020102020204" pitchFamily="34" charset="0"/>
              </a:rPr>
              <a:t>DUAL-ELIGIBLE</a:t>
            </a:r>
          </a:p>
          <a:p>
            <a:pPr marL="0" indent="0" algn="ctr">
              <a:lnSpc>
                <a:spcPts val="4000"/>
              </a:lnSpc>
              <a:buNone/>
            </a:pPr>
            <a:endParaRPr lang="en-US" sz="4800" b="1" dirty="0">
              <a:solidFill>
                <a:schemeClr val="bg1">
                  <a:lumMod val="50000"/>
                </a:schemeClr>
              </a:solidFill>
              <a:latin typeface="Arial Black" panose="020B0A04020102020204" pitchFamily="34" charset="0"/>
            </a:endParaRPr>
          </a:p>
        </p:txBody>
      </p:sp>
      <p:cxnSp>
        <p:nvCxnSpPr>
          <p:cNvPr id="6" name="Straight Connector 5"/>
          <p:cNvCxnSpPr/>
          <p:nvPr/>
        </p:nvCxnSpPr>
        <p:spPr>
          <a:xfrm>
            <a:off x="4469363" y="3647941"/>
            <a:ext cx="305111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TextBox 6"/>
          <p:cNvSpPr txBox="1"/>
          <p:nvPr/>
        </p:nvSpPr>
        <p:spPr>
          <a:xfrm>
            <a:off x="974548" y="2323591"/>
            <a:ext cx="1838649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64%</a:t>
            </a:r>
          </a:p>
          <a:p>
            <a:r>
              <a:rPr lang="en-US" sz="2800" dirty="0">
                <a:latin typeface="Arial Black" panose="020B0A04020102020204" pitchFamily="34" charset="0"/>
              </a:rPr>
              <a:t>270,114</a:t>
            </a:r>
          </a:p>
          <a:p>
            <a:r>
              <a:rPr lang="en-US" dirty="0">
                <a:latin typeface="+mj-lt"/>
              </a:rPr>
              <a:t>Healthy Duals</a:t>
            </a:r>
          </a:p>
        </p:txBody>
      </p:sp>
      <p:sp>
        <p:nvSpPr>
          <p:cNvPr id="21" name="TextBox 20"/>
          <p:cNvSpPr txBox="1"/>
          <p:nvPr/>
        </p:nvSpPr>
        <p:spPr>
          <a:xfrm>
            <a:off x="9203353" y="650296"/>
            <a:ext cx="1838649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dirty="0">
                <a:solidFill>
                  <a:srgbClr val="B4C7E7"/>
                </a:solidFill>
                <a:latin typeface="Arial Black" panose="020B0A04020102020204" pitchFamily="34" charset="0"/>
              </a:rPr>
              <a:t>18%</a:t>
            </a:r>
          </a:p>
          <a:p>
            <a:pPr algn="r"/>
            <a:r>
              <a:rPr lang="en-US" sz="2800" dirty="0">
                <a:latin typeface="Arial Black" panose="020B0A04020102020204" pitchFamily="34" charset="0"/>
              </a:rPr>
              <a:t>77,610</a:t>
            </a:r>
          </a:p>
          <a:p>
            <a:pPr algn="r"/>
            <a:r>
              <a:rPr lang="en-US" dirty="0">
                <a:latin typeface="+mj-lt"/>
              </a:rPr>
              <a:t>Duals in Nursing Facilities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78356" y="764796"/>
            <a:ext cx="1838649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solidFill>
                  <a:srgbClr val="5B9BD5"/>
                </a:solidFill>
                <a:latin typeface="Arial Black" panose="020B0A04020102020204" pitchFamily="34" charset="0"/>
              </a:rPr>
              <a:t>12%</a:t>
            </a:r>
          </a:p>
          <a:p>
            <a:r>
              <a:rPr lang="en-US" sz="2800" dirty="0">
                <a:latin typeface="Arial Black" panose="020B0A04020102020204" pitchFamily="34" charset="0"/>
              </a:rPr>
              <a:t>49,759</a:t>
            </a:r>
          </a:p>
          <a:p>
            <a:r>
              <a:rPr lang="en-US" dirty="0">
                <a:latin typeface="+mj-lt"/>
              </a:rPr>
              <a:t>Duals in Waivers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9203353" y="2619673"/>
            <a:ext cx="1838649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dirty="0">
                <a:solidFill>
                  <a:srgbClr val="ED7D31"/>
                </a:solidFill>
                <a:latin typeface="Arial Black" panose="020B0A04020102020204" pitchFamily="34" charset="0"/>
              </a:rPr>
              <a:t>4%</a:t>
            </a:r>
          </a:p>
          <a:p>
            <a:pPr algn="r"/>
            <a:r>
              <a:rPr lang="en-US" sz="2800" dirty="0">
                <a:latin typeface="Arial Black" panose="020B0A04020102020204" pitchFamily="34" charset="0"/>
              </a:rPr>
              <a:t>15,821</a:t>
            </a:r>
          </a:p>
          <a:p>
            <a:pPr algn="r"/>
            <a:r>
              <a:rPr lang="en-US" dirty="0">
                <a:latin typeface="+mj-lt"/>
              </a:rPr>
              <a:t>Non-duals in Waivers</a:t>
            </a:r>
          </a:p>
        </p:txBody>
      </p:sp>
      <p:sp>
        <p:nvSpPr>
          <p:cNvPr id="24" name="TextBox 23"/>
          <p:cNvSpPr txBox="1"/>
          <p:nvPr/>
        </p:nvSpPr>
        <p:spPr>
          <a:xfrm>
            <a:off x="9203352" y="4485079"/>
            <a:ext cx="1838649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400" dirty="0">
                <a:solidFill>
                  <a:srgbClr val="F4B183"/>
                </a:solidFill>
                <a:latin typeface="Arial Black" panose="020B0A04020102020204" pitchFamily="34" charset="0"/>
              </a:rPr>
              <a:t>2%</a:t>
            </a:r>
          </a:p>
          <a:p>
            <a:pPr algn="r"/>
            <a:r>
              <a:rPr lang="en-US" sz="2800" dirty="0">
                <a:latin typeface="Arial Black" panose="020B0A04020102020204" pitchFamily="34" charset="0"/>
              </a:rPr>
              <a:t>7,314</a:t>
            </a:r>
          </a:p>
          <a:p>
            <a:pPr algn="r"/>
            <a:r>
              <a:rPr lang="en-US" dirty="0">
                <a:latin typeface="+mj-lt"/>
              </a:rPr>
              <a:t>Non-duals in Nursing Facilities</a:t>
            </a:r>
          </a:p>
        </p:txBody>
      </p:sp>
      <p:cxnSp>
        <p:nvCxnSpPr>
          <p:cNvPr id="9" name="Elbow Connector 8"/>
          <p:cNvCxnSpPr/>
          <p:nvPr/>
        </p:nvCxnSpPr>
        <p:spPr>
          <a:xfrm flipV="1">
            <a:off x="2400300" y="650296"/>
            <a:ext cx="4634982" cy="719130"/>
          </a:xfrm>
          <a:prstGeom prst="bentConnector3">
            <a:avLst>
              <a:gd name="adj1" fmla="val 21817"/>
            </a:avLst>
          </a:prstGeom>
          <a:ln w="31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/>
          <p:cNvCxnSpPr/>
          <p:nvPr/>
        </p:nvCxnSpPr>
        <p:spPr>
          <a:xfrm>
            <a:off x="7035282" y="650296"/>
            <a:ext cx="0" cy="446545"/>
          </a:xfrm>
          <a:prstGeom prst="line">
            <a:avLst/>
          </a:prstGeom>
          <a:ln w="31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Elbow Connector 36"/>
          <p:cNvCxnSpPr/>
          <p:nvPr/>
        </p:nvCxnSpPr>
        <p:spPr>
          <a:xfrm flipV="1">
            <a:off x="8273200" y="1262583"/>
            <a:ext cx="1195047" cy="995192"/>
          </a:xfrm>
          <a:prstGeom prst="bentConnector3">
            <a:avLst>
              <a:gd name="adj1" fmla="val 50758"/>
            </a:avLst>
          </a:prstGeom>
          <a:ln w="31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Elbow Connector 46"/>
          <p:cNvCxnSpPr/>
          <p:nvPr/>
        </p:nvCxnSpPr>
        <p:spPr>
          <a:xfrm rot="10800000" flipV="1">
            <a:off x="8314051" y="3248682"/>
            <a:ext cx="1269676" cy="1228860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Elbow Connector 56"/>
          <p:cNvCxnSpPr/>
          <p:nvPr/>
        </p:nvCxnSpPr>
        <p:spPr>
          <a:xfrm rot="10800000">
            <a:off x="8074743" y="4888862"/>
            <a:ext cx="1575355" cy="217690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3" name="Straight Connector 62"/>
          <p:cNvCxnSpPr>
            <a:stCxn id="7" idx="3"/>
          </p:cNvCxnSpPr>
          <p:nvPr/>
        </p:nvCxnSpPr>
        <p:spPr>
          <a:xfrm flipV="1">
            <a:off x="2813197" y="2903168"/>
            <a:ext cx="793111" cy="5199"/>
          </a:xfrm>
          <a:prstGeom prst="line">
            <a:avLst/>
          </a:prstGeom>
          <a:ln w="31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5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79603" y="4060422"/>
            <a:ext cx="3026705" cy="1688333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4000"/>
              </a:lnSpc>
              <a:buNone/>
            </a:pPr>
            <a:r>
              <a:rPr lang="en-US" sz="4400" b="1" spc="-150" dirty="0">
                <a:solidFill>
                  <a:schemeClr val="tx1">
                    <a:lumMod val="95000"/>
                    <a:lumOff val="5000"/>
                  </a:schemeClr>
                </a:solidFill>
                <a:latin typeface="Arial Black" panose="020B0A04020102020204" pitchFamily="34" charset="0"/>
              </a:rPr>
              <a:t>16</a:t>
            </a:r>
            <a:r>
              <a:rPr lang="en-US" sz="3600" b="1" spc="-300" dirty="0">
                <a:solidFill>
                  <a:schemeClr val="tx1">
                    <a:lumMod val="95000"/>
                    <a:lumOff val="5000"/>
                  </a:schemeClr>
                </a:solidFill>
                <a:latin typeface="Arial Black" panose="020B0A04020102020204" pitchFamily="34" charset="0"/>
              </a:rPr>
              <a:t>%</a:t>
            </a:r>
          </a:p>
          <a:p>
            <a:pPr marL="0" indent="0">
              <a:lnSpc>
                <a:spcPts val="2000"/>
              </a:lnSpc>
              <a:spcBef>
                <a:spcPts val="0"/>
              </a:spcBef>
              <a:buNone/>
            </a:pPr>
            <a:r>
              <a:rPr lang="en-US" sz="1600" b="1" dirty="0">
                <a:solidFill>
                  <a:srgbClr val="002060"/>
                </a:solidFill>
                <a:latin typeface="Arial Black" panose="020B0A04020102020204" pitchFamily="34" charset="0"/>
              </a:rPr>
              <a:t>IN WAIVERS</a:t>
            </a:r>
          </a:p>
          <a:p>
            <a:pPr marL="0" indent="0">
              <a:lnSpc>
                <a:spcPts val="2000"/>
              </a:lnSpc>
              <a:spcBef>
                <a:spcPts val="600"/>
              </a:spcBef>
              <a:buNone/>
            </a:pPr>
            <a:endParaRPr lang="en-US" sz="1600" b="1" spc="-150" dirty="0">
              <a:solidFill>
                <a:srgbClr val="002060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ts val="2000"/>
              </a:lnSpc>
              <a:spcBef>
                <a:spcPts val="0"/>
              </a:spcBef>
              <a:buNone/>
            </a:pPr>
            <a:r>
              <a:rPr lang="en-US" sz="4400" b="1" spc="-150" dirty="0">
                <a:solidFill>
                  <a:schemeClr val="tx1">
                    <a:lumMod val="95000"/>
                    <a:lumOff val="5000"/>
                  </a:schemeClr>
                </a:solidFill>
                <a:latin typeface="Arial Black" panose="020B0A04020102020204" pitchFamily="34" charset="0"/>
              </a:rPr>
              <a:t>20</a:t>
            </a:r>
            <a:r>
              <a:rPr lang="en-US" sz="3600" b="1" spc="-300" dirty="0">
                <a:solidFill>
                  <a:schemeClr val="tx1">
                    <a:lumMod val="95000"/>
                    <a:lumOff val="5000"/>
                  </a:schemeClr>
                </a:solidFill>
                <a:latin typeface="Arial Black" panose="020B0A04020102020204" pitchFamily="34" charset="0"/>
              </a:rPr>
              <a:t>%</a:t>
            </a:r>
          </a:p>
          <a:p>
            <a:pPr marL="0" indent="0">
              <a:lnSpc>
                <a:spcPts val="2000"/>
              </a:lnSpc>
              <a:spcBef>
                <a:spcPts val="0"/>
              </a:spcBef>
              <a:buNone/>
            </a:pPr>
            <a:r>
              <a:rPr lang="en-US" sz="1600" b="1" dirty="0">
                <a:solidFill>
                  <a:srgbClr val="002060"/>
                </a:solidFill>
                <a:latin typeface="Arial Black" panose="020B0A04020102020204" pitchFamily="34" charset="0"/>
              </a:rPr>
              <a:t>IN NURSING FACILITIES</a:t>
            </a:r>
          </a:p>
          <a:p>
            <a:pPr marL="0" indent="0">
              <a:lnSpc>
                <a:spcPts val="4000"/>
              </a:lnSpc>
              <a:buNone/>
            </a:pPr>
            <a:endParaRPr lang="en-US" sz="1800" b="1" dirty="0">
              <a:solidFill>
                <a:schemeClr val="bg1">
                  <a:lumMod val="50000"/>
                </a:schemeClr>
              </a:solidFill>
              <a:latin typeface="Arial Black" panose="020B0A04020102020204" pitchFamily="34" charset="0"/>
            </a:endParaRPr>
          </a:p>
        </p:txBody>
      </p:sp>
      <p:sp>
        <p:nvSpPr>
          <p:cNvPr id="67" name="Rectangle 66"/>
          <p:cNvSpPr/>
          <p:nvPr/>
        </p:nvSpPr>
        <p:spPr>
          <a:xfrm>
            <a:off x="412888" y="3863112"/>
            <a:ext cx="61948" cy="2022509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7017222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412888" y="395917"/>
            <a:ext cx="11121887" cy="7288797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buNone/>
            </a:pPr>
            <a:endParaRPr lang="en-US" sz="1800" dirty="0">
              <a:latin typeface="+mj-lt"/>
            </a:endParaRPr>
          </a:p>
          <a:p>
            <a:pPr marL="0" indent="0">
              <a:buNone/>
            </a:pPr>
            <a:r>
              <a:rPr lang="en-US" sz="3200" b="1" dirty="0">
                <a:solidFill>
                  <a:schemeClr val="accent1">
                    <a:lumMod val="50000"/>
                  </a:schemeClr>
                </a:solidFill>
                <a:latin typeface="Arial Black" panose="020B0A04020102020204" pitchFamily="34" charset="0"/>
              </a:rPr>
              <a:t>WHO IS NOT PART OF CHC?</a:t>
            </a:r>
          </a:p>
          <a:p>
            <a:pPr marL="422910" indent="-285750">
              <a:lnSpc>
                <a:spcPct val="100000"/>
              </a:lnSpc>
              <a:buClr>
                <a:schemeClr val="accent1">
                  <a:lumMod val="50000"/>
                </a:schemeClr>
              </a:buClr>
            </a:pPr>
            <a:r>
              <a:rPr lang="en-US" sz="1800" dirty="0">
                <a:latin typeface="+mj-lt"/>
              </a:rPr>
              <a:t>People receiving long-term services &amp; supports in the OBRA waiver &amp; are not nursing facility clinically eligible (NFCE)</a:t>
            </a:r>
          </a:p>
          <a:p>
            <a:pPr marL="422910" indent="-285750">
              <a:lnSpc>
                <a:spcPct val="100000"/>
              </a:lnSpc>
              <a:buClr>
                <a:schemeClr val="accent1">
                  <a:lumMod val="50000"/>
                </a:schemeClr>
              </a:buClr>
            </a:pPr>
            <a:r>
              <a:rPr lang="en-US" sz="1800" dirty="0">
                <a:latin typeface="+mj-lt"/>
              </a:rPr>
              <a:t>A person with an intellectual or developmental disability receiving services through the Department of Human Services’ Office of Developmental Programs</a:t>
            </a:r>
          </a:p>
          <a:p>
            <a:pPr marL="422910" indent="-285750">
              <a:lnSpc>
                <a:spcPct val="100000"/>
              </a:lnSpc>
              <a:buClr>
                <a:schemeClr val="accent1">
                  <a:lumMod val="50000"/>
                </a:schemeClr>
              </a:buClr>
            </a:pPr>
            <a:r>
              <a:rPr lang="en-US" sz="1800" dirty="0">
                <a:latin typeface="+mj-lt"/>
              </a:rPr>
              <a:t>A resident in a state-operated nursing facility, including the state veterans’ homes</a:t>
            </a:r>
          </a:p>
          <a:p>
            <a:pPr marL="457200" lvl="1" indent="0">
              <a:buNone/>
            </a:pPr>
            <a:endParaRPr lang="en-US" sz="1800" dirty="0">
              <a:latin typeface="+mj-lt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0" name="Rectangle 9"/>
          <p:cNvSpPr/>
          <p:nvPr/>
        </p:nvSpPr>
        <p:spPr>
          <a:xfrm>
            <a:off x="0" y="395917"/>
            <a:ext cx="276225" cy="58685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latin typeface="Arial Black" panose="020B0A04020102020204" pitchFamily="34" charset="0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9536585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497150" y="581951"/>
            <a:ext cx="5656001" cy="545513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HOW DOES CHC WORK?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581951"/>
            <a:ext cx="276225" cy="36194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graphicFrame>
        <p:nvGraphicFramePr>
          <p:cNvPr id="13" name="Diagram 12"/>
          <p:cNvGraphicFramePr/>
          <p:nvPr>
            <p:extLst>
              <p:ext uri="{D42A27DB-BD31-4B8C-83A1-F6EECF244321}">
                <p14:modId xmlns:p14="http://schemas.microsoft.com/office/powerpoint/2010/main" val="894350934"/>
              </p:ext>
            </p:extLst>
          </p:nvPr>
        </p:nvGraphicFramePr>
        <p:xfrm>
          <a:off x="644434" y="1323975"/>
          <a:ext cx="10937966" cy="442101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0216974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1" y="371913"/>
            <a:ext cx="8143874" cy="5619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WHAT ARE THE GOALS OF CHC?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457639"/>
            <a:ext cx="276225" cy="36194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92189" y="1009651"/>
            <a:ext cx="11223709" cy="5029636"/>
          </a:xfrm>
          <a:prstGeom prst="rect">
            <a:avLst/>
          </a:prstGeom>
        </p:spPr>
      </p:pic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5994746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41538" y="502690"/>
            <a:ext cx="10148629" cy="1068658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COMPARISON OF </a:t>
            </a:r>
            <a:b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</a:b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FFS VS. MANAGED CARE</a:t>
            </a:r>
            <a:b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</a:br>
            <a:endParaRPr lang="en-US" sz="3200" b="1" dirty="0">
              <a:solidFill>
                <a:srgbClr val="002060"/>
              </a:solidFill>
              <a:latin typeface="Arial Black" panose="020B0A04020102020204" pitchFamily="34" charset="0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0" y="502689"/>
            <a:ext cx="276225" cy="78052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graphicFrame>
        <p:nvGraphicFramePr>
          <p:cNvPr id="17" name="Diagram 16"/>
          <p:cNvGraphicFramePr/>
          <p:nvPr>
            <p:extLst>
              <p:ext uri="{D42A27DB-BD31-4B8C-83A1-F6EECF244321}">
                <p14:modId xmlns:p14="http://schemas.microsoft.com/office/powerpoint/2010/main" val="2294302639"/>
              </p:ext>
            </p:extLst>
          </p:nvPr>
        </p:nvGraphicFramePr>
        <p:xfrm>
          <a:off x="644433" y="1722983"/>
          <a:ext cx="4282130" cy="442101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grpSp>
        <p:nvGrpSpPr>
          <p:cNvPr id="18" name="Group 17"/>
          <p:cNvGrpSpPr/>
          <p:nvPr/>
        </p:nvGrpSpPr>
        <p:grpSpPr>
          <a:xfrm>
            <a:off x="6408037" y="2632332"/>
            <a:ext cx="4282130" cy="2569278"/>
            <a:chOff x="0" y="925868"/>
            <a:chExt cx="4282130" cy="2569278"/>
          </a:xfrm>
          <a:scene3d>
            <a:camera prst="orthographicFront"/>
            <a:lightRig rig="flat" dir="t"/>
          </a:scene3d>
        </p:grpSpPr>
        <p:sp>
          <p:nvSpPr>
            <p:cNvPr id="19" name="Rounded Rectangle 18"/>
            <p:cNvSpPr/>
            <p:nvPr/>
          </p:nvSpPr>
          <p:spPr>
            <a:xfrm>
              <a:off x="0" y="925868"/>
              <a:ext cx="4282130" cy="2569278"/>
            </a:xfrm>
            <a:prstGeom prst="roundRect">
              <a:avLst>
                <a:gd name="adj" fmla="val 10000"/>
              </a:avLst>
            </a:prstGeom>
            <a:solidFill>
              <a:schemeClr val="bg1">
                <a:lumMod val="95000"/>
              </a:schemeClr>
            </a:solidFill>
            <a:ln>
              <a:noFill/>
            </a:ln>
            <a:sp3d prstMaterial="dkEdge">
              <a:bevelT w="8200" h="38100"/>
            </a:sp3d>
          </p:spPr>
          <p:style>
            <a:lnRef idx="0">
              <a:scrgbClr r="0" g="0" b="0"/>
            </a:lnRef>
            <a:fillRef idx="2">
              <a:scrgbClr r="0" g="0" b="0"/>
            </a:fillRef>
            <a:effectRef idx="1">
              <a:schemeClr val="accent2">
                <a:shade val="8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/>
            </a:fontRef>
          </p:style>
        </p:sp>
        <p:sp>
          <p:nvSpPr>
            <p:cNvPr id="20" name="Rounded Rectangle 4"/>
            <p:cNvSpPr txBox="1"/>
            <p:nvPr/>
          </p:nvSpPr>
          <p:spPr>
            <a:xfrm>
              <a:off x="75252" y="1001120"/>
              <a:ext cx="4131626" cy="2418774"/>
            </a:xfrm>
            <a:prstGeom prst="rect">
              <a:avLst/>
            </a:prstGeom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/>
            </a:fontRef>
          </p:style>
          <p:txBody>
            <a:bodyPr spcFirstLastPara="0" vert="horz" wrap="square" lIns="68580" tIns="68580" rIns="68580" bIns="68580" numCol="1" spcCol="1270" anchor="t" anchorCtr="0">
              <a:noAutofit/>
            </a:bodyPr>
            <a:lstStyle/>
            <a:p>
              <a:pPr lvl="0" algn="l" defTabSz="8001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dirty="0">
                  <a:latin typeface="Arial Black" panose="020B0A04020102020204" pitchFamily="34" charset="0"/>
                </a:rPr>
                <a:t>MANAGED CARE</a:t>
              </a:r>
              <a:endParaRPr lang="en-US" sz="1800" kern="1200" dirty="0">
                <a:latin typeface="Arial Black" panose="020B0A04020102020204" pitchFamily="34" charset="0"/>
              </a:endParaRPr>
            </a:p>
            <a:p>
              <a:pPr marL="171450" lvl="1" indent="-171450" algn="l" defTabSz="80010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n-US" sz="1800" kern="1200" dirty="0">
                  <a:latin typeface="+mj-lt"/>
                </a:rPr>
                <a:t>Providers enroll as Medicaid providers</a:t>
              </a:r>
            </a:p>
            <a:p>
              <a:pPr marL="171450" lvl="1" indent="-171450" algn="l" defTabSz="80010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n-US" dirty="0">
                  <a:latin typeface="+mj-lt"/>
                </a:rPr>
                <a:t>Providers contract with MCOs</a:t>
              </a:r>
            </a:p>
            <a:p>
              <a:pPr marL="171450" lvl="1" indent="-171450" algn="l" defTabSz="80010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n-US" sz="1800" kern="1200" dirty="0">
                  <a:latin typeface="+mj-lt"/>
                </a:rPr>
                <a:t>Providers bill MCOs</a:t>
              </a:r>
            </a:p>
            <a:p>
              <a:pPr marL="171450" lvl="1" indent="-171450" algn="l" defTabSz="80010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n-US" dirty="0">
                  <a:latin typeface="+mj-lt"/>
                </a:rPr>
                <a:t>Participants use providers that are part of the MCO network</a:t>
              </a:r>
              <a:endParaRPr lang="en-US" sz="1800" kern="1200" dirty="0">
                <a:latin typeface="+mj-lt"/>
              </a:endParaRPr>
            </a:p>
          </p:txBody>
        </p:sp>
      </p:grpSp>
      <p:sp>
        <p:nvSpPr>
          <p:cNvPr id="8" name="Left-Right Arrow 7"/>
          <p:cNvSpPr/>
          <p:nvPr/>
        </p:nvSpPr>
        <p:spPr>
          <a:xfrm>
            <a:off x="5032283" y="3475575"/>
            <a:ext cx="1216152" cy="882791"/>
          </a:xfrm>
          <a:prstGeom prst="leftRightArrow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9166510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14905" y="315070"/>
            <a:ext cx="8247697" cy="546064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cap="all" dirty="0">
                <a:solidFill>
                  <a:srgbClr val="002060"/>
                </a:solidFill>
                <a:latin typeface="Arial Black" panose="020B0A04020102020204" pitchFamily="34" charset="0"/>
              </a:rPr>
              <a:t>Why Make the Change?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407127"/>
            <a:ext cx="276225" cy="36194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612558" y="1100831"/>
            <a:ext cx="10969841" cy="4357213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0" indent="0">
              <a:lnSpc>
                <a:spcPct val="100000"/>
              </a:lnSpc>
              <a:spcBef>
                <a:spcPts val="1800"/>
              </a:spcBef>
              <a:spcAft>
                <a:spcPts val="600"/>
              </a:spcAft>
              <a:buClr>
                <a:srgbClr val="2D2D8A">
                  <a:lumMod val="75000"/>
                </a:srgbClr>
              </a:buClr>
              <a:buNone/>
              <a:defRPr/>
            </a:pPr>
            <a:r>
              <a:rPr lang="en-US" sz="1800" dirty="0">
                <a:latin typeface="+mj-lt"/>
                <a:ea typeface="ＭＳ Ｐゴシック" pitchFamily="-106" charset="-128"/>
              </a:rPr>
              <a:t>Managed care organizations will reduce barriers &amp; challenges by:</a:t>
            </a:r>
          </a:p>
          <a:p>
            <a:pPr>
              <a:lnSpc>
                <a:spcPct val="100000"/>
              </a:lnSpc>
              <a:spcBef>
                <a:spcPts val="2400"/>
              </a:spcBef>
              <a:spcAft>
                <a:spcPts val="600"/>
              </a:spcAft>
              <a:buClr>
                <a:srgbClr val="2D2D8A">
                  <a:lumMod val="75000"/>
                </a:srgbClr>
              </a:buClr>
              <a:defRPr/>
            </a:pPr>
            <a:r>
              <a:rPr lang="en-US" sz="1800" dirty="0">
                <a:latin typeface="+mj-lt"/>
                <a:ea typeface="ＭＳ Ｐゴシック" pitchFamily="-106" charset="-128"/>
              </a:rPr>
              <a:t>Making sure all eligible services are easily accessible and in one place</a:t>
            </a:r>
          </a:p>
          <a:p>
            <a:pPr>
              <a:lnSpc>
                <a:spcPct val="100000"/>
              </a:lnSpc>
              <a:spcBef>
                <a:spcPts val="2400"/>
              </a:spcBef>
              <a:spcAft>
                <a:spcPts val="600"/>
              </a:spcAft>
              <a:buClr>
                <a:srgbClr val="2D2D8A">
                  <a:lumMod val="75000"/>
                </a:srgbClr>
              </a:buClr>
              <a:defRPr/>
            </a:pPr>
            <a:r>
              <a:rPr lang="en-US" sz="1800" dirty="0">
                <a:latin typeface="+mj-lt"/>
                <a:ea typeface="ＭＳ Ｐゴシック" pitchFamily="-106" charset="-128"/>
              </a:rPr>
              <a:t>Helping people plan</a:t>
            </a:r>
          </a:p>
          <a:p>
            <a:pPr>
              <a:lnSpc>
                <a:spcPct val="100000"/>
              </a:lnSpc>
              <a:spcBef>
                <a:spcPts val="2400"/>
              </a:spcBef>
              <a:spcAft>
                <a:spcPts val="600"/>
              </a:spcAft>
              <a:buClr>
                <a:srgbClr val="2D2D8A">
                  <a:lumMod val="75000"/>
                </a:srgbClr>
              </a:buClr>
              <a:defRPr/>
            </a:pPr>
            <a:r>
              <a:rPr lang="en-US" sz="1800" dirty="0">
                <a:latin typeface="+mj-lt"/>
                <a:ea typeface="ＭＳ Ｐゴシック" pitchFamily="-106" charset="-128"/>
              </a:rPr>
              <a:t>Simplifying the process of managing healthcare, homecare &amp; supports</a:t>
            </a: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9650762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1" y="690891"/>
            <a:ext cx="8143874" cy="5619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COVERED SERVICES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776617"/>
            <a:ext cx="276225" cy="36194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705394" y="1466849"/>
            <a:ext cx="10877006" cy="4648200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000" b="1" dirty="0">
                <a:solidFill>
                  <a:srgbClr val="569FD3"/>
                </a:solidFill>
                <a:latin typeface="Arial Black" panose="020B0A04020102020204" pitchFamily="34" charset="0"/>
              </a:rPr>
              <a:t>FOR ALL PARTICIPANTS: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en-US" sz="1800" b="1" dirty="0">
                <a:latin typeface="+mj-lt"/>
              </a:rPr>
              <a:t>Physical health services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latin typeface="+mj-lt"/>
              </a:rPr>
              <a:t>All participants will receive the Adult Benefit Package, which is the same package they receive today.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latin typeface="+mj-lt"/>
              </a:rPr>
              <a:t>This includes services such as:</a:t>
            </a:r>
          </a:p>
          <a:p>
            <a:pPr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Primary care physician</a:t>
            </a:r>
          </a:p>
          <a:p>
            <a:pPr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Specialist services</a:t>
            </a:r>
          </a:p>
          <a:p>
            <a:pPr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Please note: Medicare coverage will not change.</a:t>
            </a:r>
          </a:p>
          <a:p>
            <a:pPr marL="457200" lvl="1" indent="0">
              <a:buNone/>
            </a:pPr>
            <a:endParaRPr lang="en-US" sz="1800" dirty="0">
              <a:latin typeface="+mj-lt"/>
            </a:endParaRPr>
          </a:p>
          <a:p>
            <a:pPr marL="0" indent="0">
              <a:lnSpc>
                <a:spcPct val="100000"/>
              </a:lnSpc>
              <a:buNone/>
            </a:pPr>
            <a:r>
              <a:rPr lang="en-US" sz="1800" b="1" dirty="0">
                <a:latin typeface="+mj-lt"/>
              </a:rPr>
              <a:t>Behavioral health services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latin typeface="+mj-lt"/>
              </a:rPr>
              <a:t>All participants will receive behavioral health services through the Behavioral Health HealthChoices MCOs. 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latin typeface="+mj-lt"/>
              </a:rPr>
              <a:t>This is new for Aging Waiver participants and nursing facility residents, who receive behavioral health services through the fee-for-service. </a:t>
            </a: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1457250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705394" y="328474"/>
            <a:ext cx="8029031" cy="577048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COVERED SERVICES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136663" y="413828"/>
            <a:ext cx="276225" cy="36194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705394" y="1242874"/>
            <a:ext cx="10877006" cy="5923735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000" b="1" dirty="0">
                <a:solidFill>
                  <a:srgbClr val="569FD3"/>
                </a:solidFill>
                <a:latin typeface="Arial Black" panose="020B0A04020102020204" pitchFamily="34" charset="0"/>
              </a:rPr>
              <a:t>FOR PARTICIPANTS WHO QUALIFY FOR LTSS:</a:t>
            </a:r>
          </a:p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Home and community-based long-term services and supports including: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en-US" sz="1800" dirty="0">
                <a:latin typeface="+mj-lt"/>
              </a:rPr>
              <a:t>Personal assistance services</a:t>
            </a:r>
          </a:p>
          <a:p>
            <a:pPr lvl="1">
              <a:buFont typeface="Wingdings" panose="05000000000000000000" pitchFamily="2" charset="2"/>
              <a:buChar char="ü"/>
            </a:pPr>
            <a:r>
              <a:rPr lang="en-US" sz="1800" dirty="0">
                <a:latin typeface="+mj-lt"/>
              </a:rPr>
              <a:t>Home adaptations</a:t>
            </a:r>
          </a:p>
          <a:p>
            <a:pPr lvl="1">
              <a:lnSpc>
                <a:spcPct val="100000"/>
              </a:lnSpc>
              <a:buFont typeface="Wingdings" panose="05000000000000000000" pitchFamily="2" charset="2"/>
              <a:buChar char="ü"/>
            </a:pPr>
            <a:r>
              <a:rPr lang="en-US" sz="1800" dirty="0">
                <a:latin typeface="+mj-lt"/>
              </a:rPr>
              <a:t>Pest eradication</a:t>
            </a:r>
            <a:endParaRPr lang="en-US" dirty="0">
              <a:latin typeface="+mj-lt"/>
            </a:endParaRPr>
          </a:p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Long-term services and supports in a nursing facility</a:t>
            </a:r>
          </a:p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Participant-directed services will continue as they exist today</a:t>
            </a:r>
          </a:p>
          <a:p>
            <a:pPr marL="0" indent="0">
              <a:lnSpc>
                <a:spcPct val="100000"/>
              </a:lnSpc>
              <a:buNone/>
            </a:pPr>
            <a:endParaRPr lang="en-US" sz="2200" dirty="0"/>
          </a:p>
          <a:p>
            <a:pPr marL="0" indent="0">
              <a:buNone/>
            </a:pPr>
            <a:endParaRPr lang="en-US" dirty="0">
              <a:latin typeface="+mj-lt"/>
            </a:endParaRP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6947563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497150" y="356542"/>
            <a:ext cx="8237275" cy="637757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CONTINUITY OF CARE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356542"/>
            <a:ext cx="276225" cy="36194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568172" y="1100831"/>
            <a:ext cx="10437880" cy="4142973"/>
          </a:xfrm>
          <a:prstGeom prst="rect">
            <a:avLst/>
          </a:prstGeo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MCOs are required to contract with all willing and qualified existing Medicaid providers </a:t>
            </a:r>
            <a:br>
              <a:rPr lang="en-US" sz="1800" dirty="0">
                <a:latin typeface="+mj-lt"/>
              </a:rPr>
            </a:br>
            <a:r>
              <a:rPr lang="en-US" sz="1800" dirty="0">
                <a:latin typeface="+mj-lt"/>
              </a:rPr>
              <a:t>for 180 days after CHC implementation.</a:t>
            </a:r>
          </a:p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Participants may keep their existing providers for the 180-day continuity of care period after </a:t>
            </a:r>
            <a:br>
              <a:rPr lang="en-US" sz="1800" dirty="0">
                <a:latin typeface="+mj-lt"/>
              </a:rPr>
            </a:br>
            <a:r>
              <a:rPr lang="en-US" sz="1800" dirty="0">
                <a:latin typeface="+mj-lt"/>
              </a:rPr>
              <a:t>CHC implementation.</a:t>
            </a:r>
          </a:p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For nursing facility residents, participants will be able to stay in their nursing facility as </a:t>
            </a:r>
            <a:br>
              <a:rPr lang="en-US" sz="1800" dirty="0">
                <a:latin typeface="+mj-lt"/>
              </a:rPr>
            </a:br>
            <a:r>
              <a:rPr lang="en-US" sz="1800" dirty="0">
                <a:latin typeface="+mj-lt"/>
              </a:rPr>
              <a:t>long as they need this level of care, unless they choose to move.</a:t>
            </a:r>
          </a:p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The commonwealth will conduct ongoing monitoring to ensure the MCOs maintain provider networks </a:t>
            </a:r>
            <a:br>
              <a:rPr lang="en-US" sz="1800" dirty="0">
                <a:latin typeface="+mj-lt"/>
              </a:rPr>
            </a:br>
            <a:r>
              <a:rPr lang="en-US" sz="1800" dirty="0">
                <a:latin typeface="+mj-lt"/>
              </a:rPr>
              <a:t>that enable participants choice of provider for needed services. </a:t>
            </a: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2600589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14906" y="248978"/>
            <a:ext cx="10109102" cy="2174319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IDENTIFYING NEEDS</a:t>
            </a:r>
          </a:p>
          <a:p>
            <a:pPr marL="0" indent="0">
              <a:lnSpc>
                <a:spcPts val="3600"/>
              </a:lnSpc>
              <a:buNone/>
            </a:pP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</a:rPr>
              <a:t>SCREENING, COMPREHENSIVE NEEDS ASSESSMENT AND REASSESSMENT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248979"/>
            <a:ext cx="276225" cy="461236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594804" y="1473693"/>
            <a:ext cx="10411247" cy="3788261"/>
          </a:xfrm>
          <a:prstGeom prst="rect">
            <a:avLst/>
          </a:prstGeom>
        </p:spPr>
        <p:txBody>
          <a:bodyPr>
            <a:normAutofit/>
          </a:bodyPr>
          <a:lstStyle/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CHC-MCOs must:</a:t>
            </a:r>
          </a:p>
          <a:p>
            <a:pPr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Screen each new participant who are healthy duals within 90 days of the start date.</a:t>
            </a:r>
          </a:p>
          <a:p>
            <a:pPr marL="457200" lvl="1" indent="0">
              <a:lnSpc>
                <a:spcPct val="100000"/>
              </a:lnSpc>
              <a:buNone/>
            </a:pPr>
            <a:endParaRPr lang="en-US" sz="1800" dirty="0">
              <a:latin typeface="+mj-lt"/>
            </a:endParaRPr>
          </a:p>
          <a:p>
            <a:pPr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Conduct a comprehensive needs assessment of every participant who is determined NFCE.</a:t>
            </a:r>
          </a:p>
          <a:p>
            <a:pPr marL="457200" lvl="1" indent="0">
              <a:lnSpc>
                <a:spcPct val="100000"/>
              </a:lnSpc>
              <a:buNone/>
            </a:pPr>
            <a:endParaRPr lang="en-US" sz="1800" dirty="0">
              <a:latin typeface="+mj-lt"/>
            </a:endParaRPr>
          </a:p>
          <a:p>
            <a:pPr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Conduct a comprehensive assessment when the participant makes a request, self-identifies as needing LTSS, or if either the CHC-MCO or the independent enrollment broker (IEB) identifies that the participant has unmet needs, service gaps or a need for service coordination.</a:t>
            </a:r>
          </a:p>
          <a:p>
            <a:pPr marL="457200" lvl="1" indent="0">
              <a:lnSpc>
                <a:spcPct val="100000"/>
              </a:lnSpc>
              <a:buNone/>
            </a:pPr>
            <a:endParaRPr lang="en-US" sz="1800" dirty="0">
              <a:latin typeface="+mj-lt"/>
            </a:endParaRPr>
          </a:p>
          <a:p>
            <a:pPr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Conduct a reassessment at least every 12 months, unless a trigger event occurs.</a:t>
            </a:r>
          </a:p>
          <a:p>
            <a:pPr marL="228600" lvl="2"/>
            <a:endParaRPr lang="en-US" sz="1800" dirty="0">
              <a:latin typeface="+mj-lt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12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4001584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14905" y="263716"/>
            <a:ext cx="9954975" cy="11183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PLANNING</a:t>
            </a:r>
            <a:endParaRPr lang="en-US" sz="1800" b="1" dirty="0">
              <a:solidFill>
                <a:srgbClr val="002060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ts val="3600"/>
              </a:lnSpc>
              <a:buNone/>
            </a:pP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</a:rPr>
              <a:t>CARE MANAGEMENT PLANS</a:t>
            </a:r>
          </a:p>
          <a:p>
            <a:pPr marL="0" indent="0">
              <a:lnSpc>
                <a:spcPts val="3600"/>
              </a:lnSpc>
              <a:buNone/>
            </a:pPr>
            <a:endParaRPr lang="en-US" sz="1800" b="1" dirty="0">
              <a:solidFill>
                <a:srgbClr val="002060"/>
              </a:solidFill>
              <a:latin typeface="Arial Black" panose="020B0A04020102020204" pitchFamily="34" charset="0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0" y="263716"/>
            <a:ext cx="276225" cy="393182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77049" y="1642370"/>
            <a:ext cx="10999553" cy="4338390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buNone/>
              <a:defRPr/>
            </a:pPr>
            <a:r>
              <a:rPr lang="en-US" sz="2000" dirty="0">
                <a:solidFill>
                  <a:srgbClr val="000000"/>
                </a:solidFill>
                <a:latin typeface="+mj-lt"/>
                <a:ea typeface="ＭＳ Ｐゴシック" pitchFamily="-106" charset="-128"/>
              </a:rPr>
              <a:t>A care management plan is used to identify and address how the participant’s physical, cognitive, and behavioral health care needs will be managed.</a:t>
            </a:r>
          </a:p>
          <a:p>
            <a:pPr marL="0" indent="0"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buNone/>
              <a:defRPr/>
            </a:pP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</a:rPr>
              <a:t>PERSON-CENTERED SERVICE PLANS (PCSP)</a:t>
            </a:r>
          </a:p>
          <a:p>
            <a:pPr marL="0" indent="0"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buNone/>
              <a:defRPr/>
            </a:pPr>
            <a:r>
              <a:rPr lang="en-US" sz="2000" dirty="0">
                <a:solidFill>
                  <a:srgbClr val="000000"/>
                </a:solidFill>
                <a:latin typeface="+mj-lt"/>
                <a:ea typeface="ＭＳ Ｐゴシック" pitchFamily="-106" charset="-128"/>
              </a:rPr>
              <a:t>All LTSS participants will have a PCSP.  The PSCP includes both the care management plan and the LTSS services plan.</a:t>
            </a:r>
          </a:p>
          <a:p>
            <a:pPr marL="0" indent="0"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buNone/>
              <a:defRPr/>
            </a:pPr>
            <a:r>
              <a:rPr lang="en-US" sz="2000" dirty="0">
                <a:solidFill>
                  <a:srgbClr val="000000"/>
                </a:solidFill>
                <a:latin typeface="+mj-lt"/>
                <a:ea typeface="ＭＳ Ｐゴシック" pitchFamily="-106" charset="-128"/>
              </a:rPr>
              <a:t>PCSPs are developed through the person-centered planning team process, which includes the participant, service coordinator, participant’s supports, and participant’s providers.</a:t>
            </a:r>
          </a:p>
          <a:p>
            <a:pPr marL="0" indent="0"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buNone/>
              <a:defRPr/>
            </a:pPr>
            <a:endParaRPr lang="en-US" sz="20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buNone/>
              <a:defRPr/>
            </a:pPr>
            <a:endParaRPr lang="en-US" sz="20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buNone/>
              <a:defRPr/>
            </a:pPr>
            <a:endParaRPr lang="en-US" sz="2000" dirty="0">
              <a:solidFill>
                <a:srgbClr val="000000"/>
              </a:solidFill>
              <a:latin typeface="+mj-lt"/>
              <a:ea typeface="ＭＳ Ｐゴシック" pitchFamily="-106" charset="-128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>
          <a:xfrm>
            <a:off x="9042538" y="6241038"/>
            <a:ext cx="2743200" cy="365125"/>
          </a:xfrm>
        </p:spPr>
        <p:txBody>
          <a:bodyPr/>
          <a:lstStyle/>
          <a:p>
            <a:fld id="{C85EB908-D14B-4B79-9273-27B0AA618532}" type="slidenum">
              <a:rPr lang="en-US" smtClean="0"/>
              <a:t>13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1839819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41538" y="355510"/>
            <a:ext cx="8192887" cy="1189205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SERVICE COORDINATION OBJECTIVES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355510"/>
            <a:ext cx="276225" cy="78617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648070" y="1455938"/>
            <a:ext cx="10357981" cy="3806016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228600" lvl="2"/>
            <a:r>
              <a:rPr lang="en-US" sz="1800" dirty="0">
                <a:latin typeface="+mj-lt"/>
              </a:rPr>
              <a:t>Every participant receiving LTSS will choose a service coordinator.</a:t>
            </a:r>
          </a:p>
          <a:p>
            <a:pPr marL="0" lvl="2" indent="0">
              <a:buNone/>
            </a:pPr>
            <a:endParaRPr lang="en-US" sz="1800" dirty="0">
              <a:latin typeface="+mj-lt"/>
            </a:endParaRPr>
          </a:p>
          <a:p>
            <a:pPr marL="228600" lvl="2"/>
            <a:r>
              <a:rPr lang="en-US" sz="1800" dirty="0">
                <a:latin typeface="+mj-lt"/>
              </a:rPr>
              <a:t>The service coordinator will coordinate Medicare, LTSS, physical health services, and behavioral health services.</a:t>
            </a:r>
          </a:p>
          <a:p>
            <a:pPr marL="0" lvl="2" indent="0">
              <a:buNone/>
            </a:pPr>
            <a:endParaRPr lang="en-US" sz="1800" dirty="0">
              <a:latin typeface="+mj-lt"/>
            </a:endParaRPr>
          </a:p>
          <a:p>
            <a:pPr marL="228600" lvl="2"/>
            <a:r>
              <a:rPr lang="en-US" sz="1800" dirty="0">
                <a:latin typeface="+mj-lt"/>
              </a:rPr>
              <a:t>They will also assist in accessing, locating and coordinating needed covered services and non-covered services such as social, housing, educational and other services and supports.</a:t>
            </a:r>
          </a:p>
          <a:p>
            <a:pPr marL="0" lvl="2" indent="0">
              <a:buNone/>
            </a:pPr>
            <a:endParaRPr lang="en-US" sz="1800" dirty="0">
              <a:latin typeface="+mj-lt"/>
            </a:endParaRPr>
          </a:p>
          <a:p>
            <a:pPr marL="228600" lvl="2"/>
            <a:r>
              <a:rPr lang="en-US" sz="1800" dirty="0">
                <a:latin typeface="+mj-lt"/>
              </a:rPr>
              <a:t>The service coordinator will also facilitate the person-centered planning team.</a:t>
            </a:r>
          </a:p>
          <a:p>
            <a:pPr marL="0" lvl="2" indent="0">
              <a:buNone/>
            </a:pPr>
            <a:endParaRPr lang="en-US" sz="1800" dirty="0">
              <a:latin typeface="+mj-lt"/>
            </a:endParaRPr>
          </a:p>
          <a:p>
            <a:pPr marL="228600" lvl="2"/>
            <a:r>
              <a:rPr lang="en-US" sz="1800" dirty="0">
                <a:latin typeface="+mj-lt"/>
              </a:rPr>
              <a:t>Each participant will have a person-centered planning team that includes their doctors, service providers, and natural supports.</a:t>
            </a: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14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4041620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412888" y="268398"/>
            <a:ext cx="8321537" cy="2154900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SERVICE COORDINATION DURING AND AFTER CONTINUITY OF CARE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268397"/>
            <a:ext cx="276225" cy="78617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412888" y="1358283"/>
            <a:ext cx="10105805" cy="3696582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000" dirty="0">
                <a:latin typeface="+mj-lt"/>
              </a:rPr>
              <a:t>After the 180 day transition period the MCO has the option to:</a:t>
            </a:r>
          </a:p>
          <a:p>
            <a:pPr>
              <a:lnSpc>
                <a:spcPct val="100000"/>
              </a:lnSpc>
              <a:spcBef>
                <a:spcPts val="2400"/>
              </a:spcBef>
              <a:buClr>
                <a:schemeClr val="accent1">
                  <a:lumMod val="50000"/>
                </a:schemeClr>
              </a:buClr>
            </a:pPr>
            <a:r>
              <a:rPr lang="en-US" sz="2000" dirty="0">
                <a:latin typeface="+mj-lt"/>
              </a:rPr>
              <a:t>Contract with &amp; use existing service coordination entities.</a:t>
            </a:r>
          </a:p>
          <a:p>
            <a:pPr>
              <a:lnSpc>
                <a:spcPct val="100000"/>
              </a:lnSpc>
              <a:spcBef>
                <a:spcPts val="2400"/>
              </a:spcBef>
              <a:buClr>
                <a:schemeClr val="accent1">
                  <a:lumMod val="50000"/>
                </a:schemeClr>
              </a:buClr>
            </a:pPr>
            <a:r>
              <a:rPr lang="en-US" sz="2000" dirty="0">
                <a:latin typeface="+mj-lt"/>
              </a:rPr>
              <a:t>Hire staff to perform service coordination.</a:t>
            </a:r>
          </a:p>
          <a:p>
            <a:pPr>
              <a:lnSpc>
                <a:spcPct val="100000"/>
              </a:lnSpc>
              <a:spcBef>
                <a:spcPts val="2400"/>
              </a:spcBef>
              <a:buClr>
                <a:schemeClr val="accent1">
                  <a:lumMod val="50000"/>
                </a:schemeClr>
              </a:buClr>
            </a:pPr>
            <a:r>
              <a:rPr lang="en-US" sz="2000" dirty="0">
                <a:latin typeface="+mj-lt"/>
              </a:rPr>
              <a:t>Use a combination of existing service coordination entities and internal staff.</a:t>
            </a: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15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5431792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6177" y="1249906"/>
            <a:ext cx="2955064" cy="853214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199504" y="6458989"/>
            <a:ext cx="11788411" cy="307570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2032745" y="2885583"/>
            <a:ext cx="8143874" cy="1532627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 algn="ctr">
              <a:lnSpc>
                <a:spcPts val="6000"/>
              </a:lnSpc>
              <a:buNone/>
            </a:pPr>
            <a:r>
              <a:rPr lang="en-US" sz="6600" b="1" spc="-150" dirty="0">
                <a:solidFill>
                  <a:srgbClr val="002060"/>
                </a:solidFill>
                <a:latin typeface="Arial Black" panose="020B0A04020102020204" pitchFamily="34" charset="0"/>
              </a:rPr>
              <a:t>WHERE </a:t>
            </a:r>
            <a:br>
              <a:rPr lang="en-US" sz="6600" b="1" spc="-150" dirty="0">
                <a:solidFill>
                  <a:srgbClr val="002060"/>
                </a:solidFill>
                <a:latin typeface="Arial Black" panose="020B0A04020102020204" pitchFamily="34" charset="0"/>
              </a:rPr>
            </a:br>
            <a:r>
              <a:rPr lang="en-US" sz="6600" b="1" spc="-150" dirty="0">
                <a:solidFill>
                  <a:srgbClr val="002060"/>
                </a:solidFill>
                <a:latin typeface="Arial Black" panose="020B0A04020102020204" pitchFamily="34" charset="0"/>
              </a:rPr>
              <a:t>IS IT NOW?</a:t>
            </a:r>
          </a:p>
        </p:txBody>
      </p:sp>
      <p:sp>
        <p:nvSpPr>
          <p:cNvPr id="2" name="Left Bracket 1"/>
          <p:cNvSpPr/>
          <p:nvPr/>
        </p:nvSpPr>
        <p:spPr>
          <a:xfrm>
            <a:off x="3150523" y="2685577"/>
            <a:ext cx="324196" cy="1932643"/>
          </a:xfrm>
          <a:prstGeom prst="leftBracket">
            <a:avLst/>
          </a:prstGeom>
          <a:ln w="28575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Left Bracket 7"/>
          <p:cNvSpPr/>
          <p:nvPr/>
        </p:nvSpPr>
        <p:spPr>
          <a:xfrm flipH="1">
            <a:off x="8734645" y="2685576"/>
            <a:ext cx="329184" cy="1932643"/>
          </a:xfrm>
          <a:prstGeom prst="leftBracket">
            <a:avLst/>
          </a:prstGeom>
          <a:ln w="28575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16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166308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412888" y="333806"/>
            <a:ext cx="10011271" cy="1632155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PRIORITIES THROUGH IMPLEMENTATION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333806"/>
            <a:ext cx="276225" cy="333617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497150" y="1296141"/>
            <a:ext cx="11085250" cy="3733060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000" b="1" dirty="0">
                <a:solidFill>
                  <a:srgbClr val="569FD3"/>
                </a:solidFill>
                <a:latin typeface="Arial Black" panose="020B0A04020102020204" pitchFamily="34" charset="0"/>
              </a:rPr>
              <a:t>ESSENTIAL PRIORITIES</a:t>
            </a:r>
          </a:p>
          <a:p>
            <a:pPr marL="0"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No interruption in participant services</a:t>
            </a:r>
          </a:p>
          <a:p>
            <a:pPr marL="0"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No interruption in provider payment</a:t>
            </a:r>
          </a:p>
          <a:p>
            <a:pPr marL="457200" lvl="1" indent="0">
              <a:buNone/>
            </a:pPr>
            <a:endParaRPr lang="en-US" sz="1800" dirty="0"/>
          </a:p>
          <a:p>
            <a:pPr marL="0" indent="0">
              <a:buNone/>
            </a:pPr>
            <a:r>
              <a:rPr lang="en-US" sz="2000" b="1" dirty="0">
                <a:solidFill>
                  <a:srgbClr val="569FD3"/>
                </a:solidFill>
                <a:latin typeface="Arial Black" panose="020B0A04020102020204" pitchFamily="34" charset="0"/>
              </a:rPr>
              <a:t>HOW WILL WE ENSURE NO INTERRUPTIONS?</a:t>
            </a:r>
          </a:p>
          <a:p>
            <a:pPr marL="228600"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The Department of Human Services is engaged with the MCOs in a rigorous readiness review process that looks at provider network adequacy and IT systems.</a:t>
            </a:r>
          </a:p>
          <a:p>
            <a:pPr marL="228600"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The Department of Health must also review and approve the MCOs to ensure they have adequate networks.</a:t>
            </a:r>
            <a:endParaRPr lang="en-US" dirty="0">
              <a:latin typeface="+mj-lt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17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4047710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1680121"/>
            <a:ext cx="10991849" cy="947565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PRIORITIES THROUGH IMPLEMENTATION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1765847"/>
            <a:ext cx="276225" cy="39026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graphicFrame>
        <p:nvGraphicFramePr>
          <p:cNvPr id="16" name="Diagram 15"/>
          <p:cNvGraphicFramePr/>
          <p:nvPr>
            <p:extLst/>
          </p:nvPr>
        </p:nvGraphicFramePr>
        <p:xfrm>
          <a:off x="644434" y="1722983"/>
          <a:ext cx="10937966" cy="442101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18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5004697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385328"/>
            <a:ext cx="9833609" cy="901933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READINESS REVIEW – </a:t>
            </a:r>
            <a:r>
              <a:rPr lang="en-US" b="1" dirty="0">
                <a:solidFill>
                  <a:srgbClr val="002060"/>
                </a:solidFill>
                <a:latin typeface="Arial Black" panose="020B0A04020102020204" pitchFamily="34" charset="0"/>
              </a:rPr>
              <a:t>NETWORK ADEQUACY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471055"/>
            <a:ext cx="276225" cy="333617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590550" y="1171853"/>
            <a:ext cx="10991850" cy="277835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lvl="0" indent="0">
              <a:buNone/>
            </a:pPr>
            <a:r>
              <a:rPr lang="en-US" sz="2000" b="1" dirty="0">
                <a:solidFill>
                  <a:srgbClr val="569FD3"/>
                </a:solidFill>
                <a:latin typeface="Arial Black" panose="020B0A04020102020204" pitchFamily="34" charset="0"/>
              </a:rPr>
              <a:t>PHYSICAL HEALTH </a:t>
            </a:r>
          </a:p>
          <a:p>
            <a:pPr marL="285750" lvl="1" indent="-285750">
              <a:lnSpc>
                <a:spcPct val="100000"/>
              </a:lnSpc>
            </a:pPr>
            <a:r>
              <a:rPr lang="en-US" sz="2000" dirty="0">
                <a:solidFill>
                  <a:prstClr val="black"/>
                </a:solidFill>
                <a:latin typeface="Calibri Light" panose="020F0302020204030204"/>
              </a:rPr>
              <a:t>CHC-MCOs are required to meet the existing HealthChoices network adequacy requirements.</a:t>
            </a:r>
          </a:p>
          <a:p>
            <a:pPr marL="742950" lvl="2" indent="-285750">
              <a:lnSpc>
                <a:spcPct val="100000"/>
              </a:lnSpc>
            </a:pPr>
            <a:r>
              <a:rPr lang="en-US" sz="1600" dirty="0">
                <a:solidFill>
                  <a:prstClr val="black"/>
                </a:solidFill>
                <a:latin typeface="Calibri Light" panose="020F0302020204030204"/>
              </a:rPr>
              <a:t>Department of Health is working with the CHC-MCOs to address potential gap areas</a:t>
            </a:r>
          </a:p>
          <a:p>
            <a:pPr marL="0" lvl="1" indent="0">
              <a:lnSpc>
                <a:spcPct val="100000"/>
              </a:lnSpc>
              <a:buNone/>
            </a:pPr>
            <a:r>
              <a:rPr lang="en-US" sz="2000" dirty="0">
                <a:solidFill>
                  <a:srgbClr val="5B9BD5"/>
                </a:solidFill>
                <a:latin typeface="Arial Black" panose="020B0A04020102020204" pitchFamily="34" charset="0"/>
              </a:rPr>
              <a:t>LTSS </a:t>
            </a:r>
          </a:p>
          <a:p>
            <a:pPr marL="285750" lvl="1" indent="-285750">
              <a:lnSpc>
                <a:spcPct val="100000"/>
              </a:lnSpc>
            </a:pPr>
            <a:r>
              <a:rPr lang="en-US" sz="2000" dirty="0">
                <a:solidFill>
                  <a:prstClr val="black"/>
                </a:solidFill>
                <a:latin typeface="Calibri Light" panose="020F0302020204030204"/>
              </a:rPr>
              <a:t>National MLTSS network adequacy standards aren’t available and current LTSS participants and advocates helped to inform the standards used.</a:t>
            </a:r>
          </a:p>
          <a:p>
            <a:pPr marL="285750" lvl="1" indent="-285750">
              <a:lnSpc>
                <a:spcPct val="100000"/>
              </a:lnSpc>
            </a:pPr>
            <a:r>
              <a:rPr lang="en-US" sz="2000" dirty="0">
                <a:solidFill>
                  <a:prstClr val="black"/>
                </a:solidFill>
                <a:latin typeface="Calibri Light" panose="020F0302020204030204"/>
              </a:rPr>
              <a:t>Departments of Health and Human Services are working with CHC-MCOs to finalize LTSS networks</a:t>
            </a:r>
          </a:p>
          <a:p>
            <a:pPr marL="0" lvl="1" indent="0">
              <a:lnSpc>
                <a:spcPct val="100000"/>
              </a:lnSpc>
              <a:buNone/>
            </a:pPr>
            <a:r>
              <a:rPr lang="en-US" sz="2000" dirty="0">
                <a:solidFill>
                  <a:srgbClr val="5B9BD5"/>
                </a:solidFill>
                <a:latin typeface="Arial Black" panose="020B0A04020102020204" pitchFamily="34" charset="0"/>
              </a:rPr>
              <a:t>ONGOING</a:t>
            </a:r>
          </a:p>
          <a:p>
            <a:pPr marL="285750" lvl="1" indent="-285750">
              <a:lnSpc>
                <a:spcPct val="100000"/>
              </a:lnSpc>
            </a:pPr>
            <a:r>
              <a:rPr lang="en-US" sz="2000" dirty="0">
                <a:solidFill>
                  <a:prstClr val="black"/>
                </a:solidFill>
                <a:latin typeface="Calibri Light" panose="020F0302020204030204"/>
              </a:rPr>
              <a:t>DHS will re-evaluate network adequacy at the end of the 180-day continuity of care period to ensure consumers have access to LTSS.</a:t>
            </a:r>
          </a:p>
          <a:p>
            <a:pPr marL="285750" lvl="1" indent="-285750">
              <a:lnSpc>
                <a:spcPct val="100000"/>
              </a:lnSpc>
            </a:pPr>
            <a:r>
              <a:rPr lang="en-US" sz="2000" dirty="0">
                <a:solidFill>
                  <a:prstClr val="black"/>
                </a:solidFill>
                <a:latin typeface="Calibri Light" panose="020F0302020204030204"/>
              </a:rPr>
              <a:t>The commonwealth will conduct ongoing monitoring to ensure the MCOs maintain provider networks  that enable participants choice of provider for needed services. </a:t>
            </a: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19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3955046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385328"/>
            <a:ext cx="9833609" cy="1061732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PA CHC ADVANCED PLAN SELECTION TOTALS </a:t>
            </a:r>
            <a:r>
              <a:rPr lang="en-US" b="1" dirty="0">
                <a:solidFill>
                  <a:srgbClr val="002060"/>
                </a:solidFill>
                <a:latin typeface="Arial Black" panose="020B0A04020102020204" pitchFamily="34" charset="0"/>
              </a:rPr>
              <a:t>(AS OF 11/27/17)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471055"/>
            <a:ext cx="276225" cy="333617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20</a:t>
            </a:fld>
            <a:endParaRPr lang="en-US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0AB7ADED-AEF6-49FC-B236-FCB5BD64668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788711" y="1381538"/>
            <a:ext cx="8353425" cy="47267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033346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1500" y="-511756"/>
            <a:ext cx="11214238" cy="7140895"/>
          </a:xfrm>
          <a:prstGeom prst="rect">
            <a:avLst/>
          </a:prstGeom>
        </p:spPr>
      </p:pic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21</a:t>
            </a:fld>
            <a:endParaRPr lang="en-US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120EA7A3-1272-4AD9-A909-609E61B9CEEF}"/>
              </a:ext>
            </a:extLst>
          </p:cNvPr>
          <p:cNvSpPr txBox="1"/>
          <p:nvPr/>
        </p:nvSpPr>
        <p:spPr>
          <a:xfrm>
            <a:off x="1704511" y="5726094"/>
            <a:ext cx="81763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PHASE 1: January 1, 2018	PHASE 2: January 1, 2019	PHASE 3: January 1, 2020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0B88AFC-69A0-41A2-9D15-A43522EBCAE1}"/>
              </a:ext>
            </a:extLst>
          </p:cNvPr>
          <p:cNvSpPr txBox="1"/>
          <p:nvPr/>
        </p:nvSpPr>
        <p:spPr>
          <a:xfrm>
            <a:off x="2556771" y="230819"/>
            <a:ext cx="592140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/>
              <a:t>NEW CHC ROLL-OUT SCHEDULE</a:t>
            </a:r>
          </a:p>
        </p:txBody>
      </p:sp>
    </p:spTree>
    <p:extLst>
      <p:ext uri="{BB962C8B-B14F-4D97-AF65-F5344CB8AC3E}">
        <p14:creationId xmlns:p14="http://schemas.microsoft.com/office/powerpoint/2010/main" val="385464850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5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1" y="919067"/>
            <a:ext cx="8143874" cy="5619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MANAGED CARE ORGANIZATIONS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1004793"/>
            <a:ext cx="276225" cy="36194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705394" y="1558024"/>
            <a:ext cx="10300657" cy="382743"/>
          </a:xfrm>
          <a:prstGeom prst="rect">
            <a:avLst/>
          </a:prstGeom>
        </p:spPr>
        <p:txBody>
          <a:bodyPr>
            <a:normAutofit/>
          </a:bodyPr>
          <a:lstStyle/>
          <a:p>
            <a:pPr>
              <a:lnSpc>
                <a:spcPct val="100000"/>
              </a:lnSpc>
            </a:pPr>
            <a:r>
              <a:rPr lang="en-US" sz="1800" dirty="0">
                <a:latin typeface="+mj-lt"/>
              </a:rPr>
              <a:t>The selected offerors were announced on August 30, 2016.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1087" y="4069666"/>
            <a:ext cx="2267528" cy="596305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2105" y="5262465"/>
            <a:ext cx="3845516" cy="276384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36227" y="2371925"/>
            <a:ext cx="3037248" cy="1171108"/>
          </a:xfrm>
          <a:prstGeom prst="rect">
            <a:avLst/>
          </a:prstGeom>
        </p:spPr>
      </p:pic>
      <p:sp>
        <p:nvSpPr>
          <p:cNvPr id="13" name="Isosceles Triangle 12"/>
          <p:cNvSpPr/>
          <p:nvPr/>
        </p:nvSpPr>
        <p:spPr>
          <a:xfrm rot="5400000">
            <a:off x="5026382" y="2797080"/>
            <a:ext cx="177281" cy="195943"/>
          </a:xfrm>
          <a:prstGeom prst="triangle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4" name="Isosceles Triangle 13"/>
          <p:cNvSpPr/>
          <p:nvPr/>
        </p:nvSpPr>
        <p:spPr>
          <a:xfrm rot="5400000">
            <a:off x="5026382" y="4181206"/>
            <a:ext cx="177281" cy="195943"/>
          </a:xfrm>
          <a:prstGeom prst="triangle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5" name="Isosceles Triangle 14"/>
          <p:cNvSpPr/>
          <p:nvPr/>
        </p:nvSpPr>
        <p:spPr>
          <a:xfrm rot="5400000">
            <a:off x="5026382" y="5288183"/>
            <a:ext cx="177281" cy="195943"/>
          </a:xfrm>
          <a:prstGeom prst="triangle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cxnSp>
        <p:nvCxnSpPr>
          <p:cNvPr id="12" name="Straight Connector 11"/>
          <p:cNvCxnSpPr/>
          <p:nvPr/>
        </p:nvCxnSpPr>
        <p:spPr>
          <a:xfrm>
            <a:off x="5017051" y="2230016"/>
            <a:ext cx="0" cy="3526972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6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5401911" y="2523968"/>
            <a:ext cx="5107578" cy="1171031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CHCProviders@amerihealthcaritas.com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  <a:hlinkClick r:id="rId7"/>
              </a:rPr>
              <a:t>www.amerihealthcaritaschc.com</a:t>
            </a:r>
            <a:endParaRPr lang="en-US" sz="1800" dirty="0">
              <a:solidFill>
                <a:schemeClr val="accent5">
                  <a:lumMod val="75000"/>
                </a:schemeClr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1-855-235-5115 (TTY 1-855-235-5112)</a:t>
            </a:r>
          </a:p>
        </p:txBody>
      </p:sp>
      <p:sp>
        <p:nvSpPr>
          <p:cNvPr id="17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5401911" y="3871357"/>
            <a:ext cx="5107578" cy="1164906"/>
          </a:xfrm>
          <a:prstGeom prst="rect">
            <a:avLst/>
          </a:prstGeom>
        </p:spPr>
        <p:txBody>
          <a:bodyPr>
            <a:normAutofit lnSpcReduction="10000"/>
          </a:bodyPr>
          <a:lstStyle/>
          <a:p>
            <a:pPr marL="0" indent="0">
              <a:lnSpc>
                <a:spcPct val="100000"/>
              </a:lnSpc>
              <a:buNone/>
            </a:pPr>
            <a:r>
              <a:rPr lang="en-US" sz="1800" b="1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information@pahealthwellness.com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en-US" sz="1800" b="1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  <a:hlinkClick r:id="rId8"/>
              </a:rPr>
              <a:t>www.PAHealthWellness.com</a:t>
            </a:r>
            <a:endParaRPr lang="en-US" sz="1800" b="1" dirty="0">
              <a:solidFill>
                <a:schemeClr val="accent5">
                  <a:lumMod val="75000"/>
                </a:schemeClr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1-844-626-6813 (TTY 1-844-349-8916)</a:t>
            </a:r>
          </a:p>
        </p:txBody>
      </p:sp>
      <p:sp>
        <p:nvSpPr>
          <p:cNvPr id="18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5401911" y="5079125"/>
            <a:ext cx="5107578" cy="1094662"/>
          </a:xfrm>
          <a:prstGeom prst="rect">
            <a:avLst/>
          </a:prstGeom>
        </p:spPr>
        <p:txBody>
          <a:bodyPr>
            <a:normAutofit lnSpcReduction="10000"/>
          </a:bodyPr>
          <a:lstStyle/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CHCProviders@UPMC.edu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  <a:hlinkClick r:id="rId9"/>
              </a:rPr>
              <a:t>www.upmchealthplan.com/chc</a:t>
            </a:r>
            <a:endParaRPr lang="en-US" sz="1800" dirty="0">
              <a:solidFill>
                <a:schemeClr val="accent5">
                  <a:lumMod val="75000"/>
                </a:schemeClr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ct val="100000"/>
              </a:lnSpc>
              <a:buNone/>
            </a:pP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1-844-833-0523 (TTY 1-866-407-8762)</a:t>
            </a: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22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1691844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6177" y="1249906"/>
            <a:ext cx="2955064" cy="853214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199504" y="6458989"/>
            <a:ext cx="11788411" cy="307570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1530515" y="3193154"/>
            <a:ext cx="9145841" cy="747079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 algn="ctr">
              <a:lnSpc>
                <a:spcPts val="6000"/>
              </a:lnSpc>
              <a:buNone/>
            </a:pPr>
            <a:r>
              <a:rPr lang="en-US" sz="6600" b="1" spc="-150" dirty="0">
                <a:solidFill>
                  <a:srgbClr val="002060"/>
                </a:solidFill>
                <a:latin typeface="Arial Black" panose="020B0A04020102020204" pitchFamily="34" charset="0"/>
              </a:rPr>
              <a:t>COMMUNICATIONS</a:t>
            </a:r>
          </a:p>
        </p:txBody>
      </p:sp>
      <p:sp>
        <p:nvSpPr>
          <p:cNvPr id="2" name="Left Bracket 1"/>
          <p:cNvSpPr/>
          <p:nvPr/>
        </p:nvSpPr>
        <p:spPr>
          <a:xfrm>
            <a:off x="1369664" y="2494384"/>
            <a:ext cx="324196" cy="1932643"/>
          </a:xfrm>
          <a:prstGeom prst="leftBracket">
            <a:avLst/>
          </a:prstGeom>
          <a:ln w="28575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Left Bracket 7"/>
          <p:cNvSpPr/>
          <p:nvPr/>
        </p:nvSpPr>
        <p:spPr>
          <a:xfrm flipH="1">
            <a:off x="10513011" y="2494384"/>
            <a:ext cx="329184" cy="1932643"/>
          </a:xfrm>
          <a:prstGeom prst="leftBracket">
            <a:avLst/>
          </a:prstGeom>
          <a:ln w="28575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23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467863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5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1" y="919067"/>
            <a:ext cx="8143874" cy="5619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CHC WEBSITE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1004793"/>
            <a:ext cx="276225" cy="36194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6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1536569" y="5297633"/>
            <a:ext cx="8484124" cy="653607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 algn="ctr">
              <a:lnSpc>
                <a:spcPct val="100000"/>
              </a:lnSpc>
              <a:buNone/>
            </a:pPr>
            <a:r>
              <a:rPr lang="en-US" sz="40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www.HealthChoicesPA.com</a:t>
            </a: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24</a:t>
            </a:fld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56588" y="1496366"/>
            <a:ext cx="8010838" cy="37859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159079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1" y="1343044"/>
            <a:ext cx="8143874" cy="5619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PROVIDERS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1428770"/>
            <a:ext cx="276225" cy="36194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6347" y="2111255"/>
            <a:ext cx="5538445" cy="2838577"/>
          </a:xfrm>
          <a:prstGeom prst="rect">
            <a:avLst/>
          </a:prstGeom>
        </p:spPr>
        <p:txBody>
          <a:bodyPr>
            <a:noAutofit/>
          </a:bodyPr>
          <a:lstStyle/>
          <a:p>
            <a:pPr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defRPr/>
            </a:pPr>
            <a:r>
              <a:rPr lang="en-US" altLang="en-US" sz="2000" dirty="0">
                <a:solidFill>
                  <a:srgbClr val="000000"/>
                </a:solidFill>
                <a:latin typeface="+mj-lt"/>
                <a:ea typeface="ＭＳ Ｐゴシック" pitchFamily="-106" charset="-128"/>
              </a:rPr>
              <a:t>Bi-weekly email blasts on specific topics</a:t>
            </a:r>
            <a:endParaRPr lang="en-US" altLang="en-US" sz="2000" kern="1200" dirty="0">
              <a:solidFill>
                <a:srgbClr val="000000"/>
              </a:solidFill>
              <a:latin typeface="+mj-lt"/>
              <a:ea typeface="ＭＳ Ｐゴシック" pitchFamily="-106" charset="-128"/>
            </a:endParaRPr>
          </a:p>
          <a:p>
            <a:pPr marL="548640" lvl="1" indent="-285750"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buFont typeface="Wingdings" panose="05000000000000000000" pitchFamily="2" charset="2"/>
              <a:buChar char="ü"/>
              <a:defRPr/>
            </a:pPr>
            <a:r>
              <a:rPr lang="en-US" altLang="en-US" sz="1800" kern="1200" dirty="0">
                <a:latin typeface="+mj-lt"/>
                <a:ea typeface="ＭＳ Ｐゴシック" pitchFamily="-106" charset="-128"/>
              </a:rPr>
              <a:t>Examples: Billing, Service Coordination, </a:t>
            </a:r>
            <a:br>
              <a:rPr lang="en-US" altLang="en-US" sz="1800" kern="1200" dirty="0">
                <a:latin typeface="+mj-lt"/>
                <a:ea typeface="ＭＳ Ｐゴシック" pitchFamily="-106" charset="-128"/>
              </a:rPr>
            </a:br>
            <a:r>
              <a:rPr lang="en-US" altLang="en-US" sz="1800" kern="1200" dirty="0">
                <a:latin typeface="+mj-lt"/>
                <a:ea typeface="ＭＳ Ｐゴシック" pitchFamily="-106" charset="-128"/>
              </a:rPr>
              <a:t>Medicare, HealthChoices vs. CHC, </a:t>
            </a:r>
            <a:br>
              <a:rPr lang="en-US" altLang="en-US" sz="1800" kern="1200" dirty="0">
                <a:latin typeface="+mj-lt"/>
                <a:ea typeface="ＭＳ Ｐゴシック" pitchFamily="-106" charset="-128"/>
              </a:rPr>
            </a:br>
            <a:r>
              <a:rPr lang="en-US" altLang="en-US" sz="1800" kern="1200" dirty="0">
                <a:latin typeface="+mj-lt"/>
                <a:ea typeface="ＭＳ Ｐゴシック" pitchFamily="-106" charset="-128"/>
              </a:rPr>
              <a:t>Continuity of Care</a:t>
            </a:r>
            <a:endParaRPr lang="en-US" altLang="en-US" sz="1800" kern="1200" dirty="0">
              <a:solidFill>
                <a:srgbClr val="000000"/>
              </a:solidFill>
              <a:latin typeface="+mj-lt"/>
              <a:ea typeface="ＭＳ Ｐゴシック" pitchFamily="-106" charset="-128"/>
            </a:endParaRPr>
          </a:p>
          <a:p>
            <a:pPr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defRPr/>
            </a:pPr>
            <a:r>
              <a:rPr lang="en-US" altLang="en-US" sz="2000" dirty="0">
                <a:solidFill>
                  <a:srgbClr val="000000"/>
                </a:solidFill>
                <a:latin typeface="+mj-lt"/>
                <a:ea typeface="ＭＳ Ｐゴシック" pitchFamily="-106" charset="-128"/>
              </a:rPr>
              <a:t>Established provider webpage</a:t>
            </a:r>
          </a:p>
          <a:p>
            <a:pPr>
              <a:lnSpc>
                <a:spcPct val="100000"/>
              </a:lnSpc>
              <a:spcAft>
                <a:spcPts val="600"/>
              </a:spcAft>
              <a:buClr>
                <a:srgbClr val="2D2D8A">
                  <a:lumMod val="75000"/>
                </a:srgbClr>
              </a:buClr>
              <a:defRPr/>
            </a:pPr>
            <a:r>
              <a:rPr lang="en-US" sz="2000" dirty="0">
                <a:solidFill>
                  <a:srgbClr val="000000"/>
                </a:solidFill>
                <a:latin typeface="+mj-lt"/>
                <a:ea typeface="ＭＳ Ｐゴシック" pitchFamily="-106" charset="-128"/>
              </a:rPr>
              <a:t>Provider events in local areas to meet with </a:t>
            </a:r>
            <a:br>
              <a:rPr lang="en-US" sz="2000" dirty="0">
                <a:solidFill>
                  <a:srgbClr val="000000"/>
                </a:solidFill>
                <a:latin typeface="+mj-lt"/>
                <a:ea typeface="ＭＳ Ｐゴシック" pitchFamily="-106" charset="-128"/>
              </a:rPr>
            </a:br>
            <a:r>
              <a:rPr lang="en-US" sz="2000" dirty="0">
                <a:solidFill>
                  <a:srgbClr val="000000"/>
                </a:solidFill>
                <a:latin typeface="+mj-lt"/>
                <a:ea typeface="ＭＳ Ｐゴシック" pitchFamily="-106" charset="-128"/>
              </a:rPr>
              <a:t>MCOs and gain information about CHC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93284" y="-1949652"/>
            <a:ext cx="6592466" cy="8531426"/>
          </a:xfrm>
          <a:prstGeom prst="rect">
            <a:avLst/>
          </a:prstGeo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25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49111298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371913"/>
            <a:ext cx="11195187" cy="5619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PROVIDER COMMUNICATIONS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371913"/>
            <a:ext cx="276225" cy="447597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>
          <a:xfrm>
            <a:off x="8610600" y="6173787"/>
            <a:ext cx="2969029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85EB908-D14B-4B79-9273-27B0AA618532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26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590550" y="840541"/>
            <a:ext cx="10989080" cy="5074531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pPr marL="342900" marR="0" lvl="0" indent="-342900">
              <a:lnSpc>
                <a:spcPct val="107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A CHC 101 training was developed for nursing facilities in the SW and presented through webinars on November 2</a:t>
            </a:r>
            <a:r>
              <a:rPr lang="en-US" sz="2400" baseline="300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nd</a:t>
            </a: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 and 3</a:t>
            </a:r>
            <a:r>
              <a:rPr lang="en-US" sz="2400" baseline="300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rd</a:t>
            </a: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 , 2017.</a:t>
            </a:r>
          </a:p>
          <a:p>
            <a:pPr marR="0" lvl="0">
              <a:lnSpc>
                <a:spcPct val="107000"/>
              </a:lnSpc>
              <a:spcBef>
                <a:spcPts val="0"/>
              </a:spcBef>
              <a:spcAft>
                <a:spcPts val="0"/>
              </a:spcAft>
            </a:pPr>
            <a:endParaRPr lang="en-US" sz="2400" dirty="0">
              <a:latin typeface="+mj-lt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342900" marR="0" lvl="0" indent="-342900">
              <a:lnSpc>
                <a:spcPct val="107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2400" dirty="0">
                <a:latin typeface="+mj-lt"/>
              </a:rPr>
              <a:t>Web-based training continues to be available for both nursing facilities and service coordinators on the CHC website </a:t>
            </a:r>
            <a:r>
              <a:rPr lang="en-US" sz="2400" dirty="0">
                <a:latin typeface="+mj-lt"/>
                <a:hlinkClick r:id="rId4"/>
              </a:rPr>
              <a:t>www.healthchoices.pa.gov</a:t>
            </a:r>
            <a:r>
              <a:rPr lang="en-US" sz="2400" dirty="0">
                <a:latin typeface="+mj-lt"/>
              </a:rPr>
              <a:t>. </a:t>
            </a:r>
            <a:endParaRPr lang="en-US" sz="2400" dirty="0">
              <a:highlight>
                <a:srgbClr val="FFFF00"/>
              </a:highlight>
              <a:latin typeface="+mj-lt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342900" marR="0" lvl="0" indent="-342900">
              <a:lnSpc>
                <a:spcPct val="107000"/>
              </a:lnSpc>
              <a:spcBef>
                <a:spcPts val="0"/>
              </a:spcBef>
              <a:spcAft>
                <a:spcPts val="0"/>
              </a:spcAft>
              <a:buFont typeface="Wingdings" panose="05000000000000000000" pitchFamily="2" charset="2"/>
              <a:buChar char="§"/>
            </a:pPr>
            <a:endParaRPr lang="en-US" sz="2400" dirty="0">
              <a:latin typeface="+mj-lt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342900" marR="0" lvl="0" indent="-342900">
              <a:lnSpc>
                <a:spcPct val="107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Bi-weekly fact sheets on CHC related topics continue to be distributed.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endParaRPr lang="en-US" sz="2400" dirty="0">
              <a:latin typeface="+mj-lt"/>
              <a:ea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+mj-lt"/>
                <a:ea typeface="Calibri" panose="020F0502020204030204" pitchFamily="34" charset="0"/>
              </a:rPr>
              <a:t>Third Thursday webinars will continue on monthly basis during the CHC rollout.</a:t>
            </a:r>
          </a:p>
          <a:p>
            <a:pPr marL="342900" indent="-342900">
              <a:buFont typeface="Wingdings" panose="05000000000000000000" pitchFamily="2" charset="2"/>
              <a:buChar char="§"/>
            </a:pPr>
            <a:endParaRPr lang="en-US" sz="2400" dirty="0">
              <a:latin typeface="+mj-lt"/>
              <a:ea typeface="Calibri" panose="020F0502020204030204" pitchFamily="34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+mj-lt"/>
                <a:ea typeface="Calibri" panose="020F0502020204030204" pitchFamily="34" charset="0"/>
              </a:rPr>
              <a:t>Established Provider webpage </a:t>
            </a:r>
            <a:r>
              <a:rPr lang="en-US" sz="2400" dirty="0">
                <a:latin typeface="+mj-lt"/>
                <a:ea typeface="Calibri" panose="020F0502020204030204" pitchFamily="34" charset="0"/>
                <a:hlinkClick r:id="rId5"/>
              </a:rPr>
              <a:t>http://www.healthchoices.pa.gov/info/resources/publications/community/index.htm</a:t>
            </a:r>
            <a:endParaRPr lang="en-US" sz="2400" dirty="0">
              <a:latin typeface="+mj-lt"/>
              <a:ea typeface="Calibri" panose="020F0502020204030204" pitchFamily="34" charset="0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+mj-lt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69136033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68171" y="475019"/>
            <a:ext cx="8166254" cy="1035543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PARTICIPANTS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475019"/>
            <a:ext cx="276225" cy="36194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568171" y="949911"/>
            <a:ext cx="11014229" cy="5181014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1600" b="1" dirty="0">
                <a:solidFill>
                  <a:srgbClr val="569FD3"/>
                </a:solidFill>
                <a:latin typeface="Arial Black" panose="020B0A04020102020204" pitchFamily="34" charset="0"/>
              </a:rPr>
              <a:t>AWARENESS FLYER</a:t>
            </a:r>
          </a:p>
          <a:p>
            <a:pPr marL="0" lvl="1">
              <a:lnSpc>
                <a:spcPct val="100000"/>
              </a:lnSpc>
            </a:pPr>
            <a:r>
              <a:rPr lang="en-US" sz="1600" dirty="0">
                <a:latin typeface="+mj-lt"/>
              </a:rPr>
              <a:t>Was mailed five months prior to implementation (August 2017) to participants in the Southwest.</a:t>
            </a:r>
          </a:p>
          <a:p>
            <a:pPr marL="0" indent="0">
              <a:lnSpc>
                <a:spcPts val="0"/>
              </a:lnSpc>
              <a:buNone/>
            </a:pPr>
            <a:endParaRPr lang="en-US" sz="16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ts val="0"/>
              </a:lnSpc>
              <a:buNone/>
            </a:pPr>
            <a:endParaRPr lang="en-US" sz="16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ts val="0"/>
              </a:lnSpc>
              <a:buNone/>
            </a:pPr>
            <a:r>
              <a:rPr lang="en-US" sz="1600" b="1" dirty="0">
                <a:solidFill>
                  <a:srgbClr val="569FD3"/>
                </a:solidFill>
                <a:latin typeface="Arial Black" panose="020B0A04020102020204" pitchFamily="34" charset="0"/>
              </a:rPr>
              <a:t>AGING WELL EVENTS</a:t>
            </a:r>
          </a:p>
          <a:p>
            <a:pPr marL="0" lvl="1">
              <a:lnSpc>
                <a:spcPct val="100000"/>
              </a:lnSpc>
            </a:pPr>
            <a:r>
              <a:rPr lang="en-US" sz="1600" dirty="0">
                <a:latin typeface="+mj-lt"/>
              </a:rPr>
              <a:t>Participants received invitations for events in their area which were held in October and November 2017.</a:t>
            </a:r>
          </a:p>
          <a:p>
            <a:pPr marL="0" lvl="1">
              <a:lnSpc>
                <a:spcPct val="100000"/>
              </a:lnSpc>
            </a:pPr>
            <a:r>
              <a:rPr lang="en-US" sz="1600" dirty="0">
                <a:latin typeface="+mj-lt"/>
              </a:rPr>
              <a:t>Approximately 2,000 people attended these events, which included participants and providers.</a:t>
            </a:r>
          </a:p>
          <a:p>
            <a:pPr marL="0" indent="0">
              <a:lnSpc>
                <a:spcPts val="0"/>
              </a:lnSpc>
              <a:buNone/>
            </a:pPr>
            <a:endParaRPr lang="en-US" sz="16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ts val="0"/>
              </a:lnSpc>
              <a:buNone/>
            </a:pPr>
            <a:endParaRPr lang="en-US" sz="16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ts val="0"/>
              </a:lnSpc>
              <a:buNone/>
            </a:pPr>
            <a:r>
              <a:rPr lang="en-US" sz="1600" b="1" dirty="0">
                <a:solidFill>
                  <a:srgbClr val="569FD3"/>
                </a:solidFill>
                <a:latin typeface="Arial Black" panose="020B0A04020102020204" pitchFamily="34" charset="0"/>
              </a:rPr>
              <a:t>SERVICE COORDINATORS</a:t>
            </a:r>
          </a:p>
          <a:p>
            <a:pPr marL="0" lvl="1">
              <a:lnSpc>
                <a:spcPct val="100000"/>
              </a:lnSpc>
            </a:pPr>
            <a:r>
              <a:rPr lang="en-US" sz="1600" dirty="0">
                <a:latin typeface="+mj-lt"/>
              </a:rPr>
              <a:t>Have been and are continuing to reach out to their participants to inform them about CHC and their options.</a:t>
            </a:r>
          </a:p>
          <a:p>
            <a:pPr marL="0" indent="0">
              <a:lnSpc>
                <a:spcPts val="0"/>
              </a:lnSpc>
              <a:buNone/>
            </a:pPr>
            <a:endParaRPr lang="en-US" sz="16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ts val="0"/>
              </a:lnSpc>
              <a:buNone/>
            </a:pPr>
            <a:endParaRPr lang="en-US" sz="16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ts val="0"/>
              </a:lnSpc>
              <a:buNone/>
            </a:pPr>
            <a:r>
              <a:rPr lang="en-US" sz="1600" b="1" dirty="0">
                <a:solidFill>
                  <a:srgbClr val="569FD3"/>
                </a:solidFill>
                <a:latin typeface="Arial Black" panose="020B0A04020102020204" pitchFamily="34" charset="0"/>
              </a:rPr>
              <a:t>NURSING FACILITIES</a:t>
            </a:r>
          </a:p>
          <a:p>
            <a:pPr marL="0" lvl="1">
              <a:lnSpc>
                <a:spcPct val="100000"/>
              </a:lnSpc>
            </a:pPr>
            <a:r>
              <a:rPr lang="en-US" sz="1600" dirty="0">
                <a:latin typeface="+mj-lt"/>
              </a:rPr>
              <a:t>Ongoing discussions about CHC are occurring with their residents.</a:t>
            </a:r>
          </a:p>
          <a:p>
            <a:pPr marL="0" indent="0">
              <a:lnSpc>
                <a:spcPts val="0"/>
              </a:lnSpc>
              <a:buNone/>
            </a:pPr>
            <a:endParaRPr lang="en-US" sz="16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ts val="0"/>
              </a:lnSpc>
              <a:buNone/>
            </a:pPr>
            <a:endParaRPr lang="en-US" sz="16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ts val="0"/>
              </a:lnSpc>
              <a:buNone/>
            </a:pPr>
            <a:r>
              <a:rPr lang="en-US" sz="1600" b="1" dirty="0">
                <a:solidFill>
                  <a:srgbClr val="569FD3"/>
                </a:solidFill>
                <a:latin typeface="Arial Black" panose="020B0A04020102020204" pitchFamily="34" charset="0"/>
              </a:rPr>
              <a:t>PRE-TRANSITION NOTICES AND ENROLLMENT PACKET</a:t>
            </a:r>
          </a:p>
          <a:p>
            <a:pPr marL="0" lvl="1">
              <a:lnSpc>
                <a:spcPct val="100000"/>
              </a:lnSpc>
            </a:pPr>
            <a:r>
              <a:rPr lang="en-US" sz="1600" dirty="0">
                <a:latin typeface="+mj-lt"/>
              </a:rPr>
              <a:t>Were mailed four months prior to implementation (September 2017) to participants in the Southwest.</a:t>
            </a:r>
          </a:p>
          <a:p>
            <a:pPr marL="0" lvl="1" indent="0">
              <a:lnSpc>
                <a:spcPct val="100000"/>
              </a:lnSpc>
              <a:buNone/>
            </a:pPr>
            <a:r>
              <a:rPr lang="en-US" sz="1600" b="1" dirty="0">
                <a:solidFill>
                  <a:srgbClr val="569FD3"/>
                </a:solidFill>
                <a:latin typeface="Arial Black" panose="020B0A04020102020204" pitchFamily="34" charset="0"/>
              </a:rPr>
              <a:t>POST ENROLLMENT PACKETS (To be mailed this week), WHICH WILL INCLUDE:</a:t>
            </a:r>
          </a:p>
          <a:p>
            <a:pPr marL="285750" lvl="1" indent="-285750">
              <a:lnSpc>
                <a:spcPct val="100000"/>
              </a:lnSpc>
            </a:pPr>
            <a:r>
              <a:rPr lang="en-US" sz="1600" dirty="0">
                <a:latin typeface="+mj-lt"/>
              </a:rPr>
              <a:t>A confirmation notice for those that made a plan selection, OR an auto assignment notice for those that were auto assigned;</a:t>
            </a:r>
          </a:p>
          <a:p>
            <a:pPr marL="285750" lvl="1" indent="-285750">
              <a:lnSpc>
                <a:spcPct val="100000"/>
              </a:lnSpc>
            </a:pPr>
            <a:r>
              <a:rPr lang="en-US" sz="1600" dirty="0">
                <a:latin typeface="+mj-lt"/>
              </a:rPr>
              <a:t>A LIFE flyer; and</a:t>
            </a:r>
          </a:p>
          <a:p>
            <a:pPr marL="285750" lvl="1" indent="-285750">
              <a:lnSpc>
                <a:spcPct val="100000"/>
              </a:lnSpc>
            </a:pPr>
            <a:r>
              <a:rPr lang="en-US" sz="1600" dirty="0">
                <a:latin typeface="+mj-lt"/>
              </a:rPr>
              <a:t>A Community </a:t>
            </a:r>
            <a:r>
              <a:rPr lang="en-US" sz="1600" dirty="0" err="1">
                <a:latin typeface="+mj-lt"/>
              </a:rPr>
              <a:t>HealthChoices</a:t>
            </a:r>
            <a:r>
              <a:rPr lang="en-US" sz="1600" dirty="0">
                <a:latin typeface="+mj-lt"/>
              </a:rPr>
              <a:t> brochure.</a:t>
            </a:r>
          </a:p>
          <a:p>
            <a:pPr marL="285750" lvl="1" indent="-285750">
              <a:lnSpc>
                <a:spcPct val="100000"/>
              </a:lnSpc>
            </a:pPr>
            <a:endParaRPr lang="en-US" sz="1600" b="1" dirty="0">
              <a:latin typeface="Arial Black" panose="020B0A04020102020204" pitchFamily="34" charset="0"/>
            </a:endParaRPr>
          </a:p>
          <a:p>
            <a:pPr marL="0" lvl="1" indent="0">
              <a:lnSpc>
                <a:spcPct val="100000"/>
              </a:lnSpc>
              <a:buNone/>
            </a:pPr>
            <a:endParaRPr lang="en-US" sz="1800" b="1" dirty="0">
              <a:latin typeface="Arial Black" panose="020B0A04020102020204" pitchFamily="34" charset="0"/>
            </a:endParaRPr>
          </a:p>
          <a:p>
            <a:pPr marL="0" lvl="1" indent="0">
              <a:lnSpc>
                <a:spcPct val="100000"/>
              </a:lnSpc>
              <a:buNone/>
            </a:pPr>
            <a:endParaRPr lang="en-US" sz="18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lvl="1">
              <a:lnSpc>
                <a:spcPct val="100000"/>
              </a:lnSpc>
            </a:pPr>
            <a:endParaRPr lang="en-US" sz="1800" dirty="0"/>
          </a:p>
          <a:p>
            <a:pPr marL="0" lvl="1">
              <a:lnSpc>
                <a:spcPct val="100000"/>
              </a:lnSpc>
            </a:pPr>
            <a:endParaRPr lang="en-US" sz="1800" dirty="0"/>
          </a:p>
          <a:p>
            <a:pPr lvl="1"/>
            <a:endParaRPr lang="en-US" sz="1800" dirty="0"/>
          </a:p>
          <a:p>
            <a:pPr marL="0" lvl="1">
              <a:lnSpc>
                <a:spcPct val="100000"/>
              </a:lnSpc>
            </a:pPr>
            <a:endParaRPr lang="en-US" sz="1800" dirty="0"/>
          </a:p>
          <a:p>
            <a:pPr lvl="1"/>
            <a:endParaRPr lang="en-US" sz="1800" dirty="0"/>
          </a:p>
          <a:p>
            <a:pPr lvl="1"/>
            <a:endParaRPr lang="en-US" sz="1800" dirty="0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27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3688918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371912"/>
            <a:ext cx="11195187" cy="1006313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SW CHC Outreach &amp; Education</a:t>
            </a:r>
          </a:p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Community Information Meetings Summary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371913"/>
            <a:ext cx="276225" cy="447597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>
          <a:xfrm>
            <a:off x="8610600" y="6173787"/>
            <a:ext cx="2969029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85EB908-D14B-4B79-9273-27B0AA618532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28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412888" y="1543171"/>
            <a:ext cx="10890518" cy="35614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lnSpc>
                <a:spcPct val="107000"/>
              </a:lnSpc>
              <a:buFont typeface="Arial" panose="020B0604020202020204" pitchFamily="34" charset="0"/>
              <a:buChar char="•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During October/November 2017, 39 Meetings were held at 22 sites in the Southwest counties of Allegheny, Armstrong, Beaver, Bedford, Blair, Butler, Cambria, Fayette, Greene, Indiana, Lawrence, Somerset, Washington and Westmoreland.</a:t>
            </a:r>
          </a:p>
          <a:p>
            <a:pPr marL="342900" indent="-342900">
              <a:lnSpc>
                <a:spcPct val="107000"/>
              </a:lnSpc>
              <a:buFont typeface="Arial" panose="020B0604020202020204" pitchFamily="34" charset="0"/>
              <a:buChar char="•"/>
            </a:pPr>
            <a:endParaRPr lang="en-US" sz="2400" dirty="0">
              <a:latin typeface="+mj-lt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342900" indent="-342900">
              <a:lnSpc>
                <a:spcPct val="107000"/>
              </a:lnSpc>
              <a:buFont typeface="Arial" panose="020B0604020202020204" pitchFamily="34" charset="0"/>
              <a:buChar char="•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Approximately 2,000 total attendees (which included participants and providers).</a:t>
            </a:r>
          </a:p>
          <a:p>
            <a:pPr>
              <a:lnSpc>
                <a:spcPct val="107000"/>
              </a:lnSpc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</a:p>
          <a:p>
            <a:pPr marL="342900" indent="-342900">
              <a:lnSpc>
                <a:spcPct val="107000"/>
              </a:lnSpc>
              <a:buFont typeface="Arial" panose="020B0604020202020204" pitchFamily="34" charset="0"/>
              <a:buChar char="•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68 Individuals volunteered to serve as meeting facilitators (48 from AAA’s and 20 from non-AAA service coordination entities).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 Light" panose="020F0302020204030204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23025865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371912"/>
            <a:ext cx="11195187" cy="1006313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SW CHC Outreach &amp; Education</a:t>
            </a:r>
          </a:p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Community Information Meetings Summary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371913"/>
            <a:ext cx="276225" cy="447597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>
          <a:xfrm>
            <a:off x="8610600" y="6173787"/>
            <a:ext cx="2969029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85EB908-D14B-4B79-9273-27B0AA618532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29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412888" y="1543171"/>
            <a:ext cx="10890518" cy="51421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lnSpc>
                <a:spcPct val="107000"/>
              </a:lnSpc>
              <a:buFont typeface="Wingdings" panose="05000000000000000000" pitchFamily="2" charset="2"/>
              <a:buChar char="Ø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Sample of Questions Received From the Meetings:</a:t>
            </a:r>
          </a:p>
          <a:p>
            <a:pPr marL="800100" lvl="1" indent="-342900">
              <a:lnSpc>
                <a:spcPct val="107000"/>
              </a:lnSpc>
              <a:buFont typeface="Wingdings" panose="05000000000000000000" pitchFamily="2" charset="2"/>
              <a:buChar char="Ø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Will CHC affect my Medicare?</a:t>
            </a:r>
          </a:p>
          <a:p>
            <a:pPr marL="800100" lvl="1" indent="-342900">
              <a:lnSpc>
                <a:spcPct val="107000"/>
              </a:lnSpc>
              <a:buFont typeface="Wingdings" panose="05000000000000000000" pitchFamily="2" charset="2"/>
              <a:buChar char="Ø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Will I be able to keep my physician/service coordinator/home health aid/therapist?</a:t>
            </a:r>
          </a:p>
          <a:p>
            <a:pPr marL="800100" lvl="1" indent="-342900">
              <a:lnSpc>
                <a:spcPct val="107000"/>
              </a:lnSpc>
              <a:buFont typeface="Wingdings" panose="05000000000000000000" pitchFamily="2" charset="2"/>
              <a:buChar char="Ø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For Veterans, what happens if you have Medicare &amp; Medicaid?</a:t>
            </a:r>
          </a:p>
          <a:p>
            <a:pPr marL="800100" lvl="1" indent="-342900">
              <a:lnSpc>
                <a:spcPct val="107000"/>
              </a:lnSpc>
              <a:buFont typeface="Wingdings" panose="05000000000000000000" pitchFamily="2" charset="2"/>
              <a:buChar char="Ø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Can I keep my mental health provider?</a:t>
            </a:r>
          </a:p>
          <a:p>
            <a:pPr marL="800100" lvl="1" indent="-342900">
              <a:lnSpc>
                <a:spcPct val="107000"/>
              </a:lnSpc>
              <a:buFont typeface="Wingdings" panose="05000000000000000000" pitchFamily="2" charset="2"/>
              <a:buChar char="Ø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Will we be getting a book from the MCO’s listing providers with enrollment packets?</a:t>
            </a:r>
          </a:p>
          <a:p>
            <a:pPr marL="800100" lvl="1" indent="-342900">
              <a:lnSpc>
                <a:spcPct val="107000"/>
              </a:lnSpc>
              <a:buFont typeface="Wingdings" panose="05000000000000000000" pitchFamily="2" charset="2"/>
              <a:buChar char="Ø"/>
            </a:pPr>
            <a:r>
              <a:rPr lang="en-US" sz="2400" dirty="0"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If I keep the current Medicare plan, will I be able to keep the current network of doctors?</a:t>
            </a:r>
          </a:p>
          <a:p>
            <a:pPr marL="800100" lvl="1" indent="-342900">
              <a:lnSpc>
                <a:spcPct val="107000"/>
              </a:lnSpc>
              <a:buFont typeface="Wingdings" panose="05000000000000000000" pitchFamily="2" charset="2"/>
              <a:buChar char="Ø"/>
            </a:pPr>
            <a:endParaRPr lang="en-US" sz="2400" dirty="0"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800100" lvl="1" indent="-342900">
              <a:lnSpc>
                <a:spcPct val="107000"/>
              </a:lnSpc>
              <a:buFont typeface="Wingdings" panose="05000000000000000000" pitchFamily="2" charset="2"/>
              <a:buChar char="Ø"/>
            </a:pPr>
            <a:endParaRPr lang="en-US" sz="2400" dirty="0"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 Light" panose="020F0302020204030204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29843673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6177" y="1249906"/>
            <a:ext cx="2955064" cy="853214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199504" y="6458989"/>
            <a:ext cx="11788411" cy="307570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1530515" y="3193154"/>
            <a:ext cx="9145841" cy="747079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 algn="ctr">
              <a:lnSpc>
                <a:spcPts val="6000"/>
              </a:lnSpc>
              <a:buNone/>
            </a:pPr>
            <a:r>
              <a:rPr lang="en-US" sz="6600" b="1" spc="-150" dirty="0">
                <a:solidFill>
                  <a:srgbClr val="002060"/>
                </a:solidFill>
                <a:latin typeface="Arial Black" panose="020B0A04020102020204" pitchFamily="34" charset="0"/>
              </a:rPr>
              <a:t>CHC ENROLLMENT</a:t>
            </a:r>
          </a:p>
        </p:txBody>
      </p:sp>
      <p:sp>
        <p:nvSpPr>
          <p:cNvPr id="2" name="Left Bracket 1"/>
          <p:cNvSpPr/>
          <p:nvPr/>
        </p:nvSpPr>
        <p:spPr>
          <a:xfrm>
            <a:off x="1901679" y="2494384"/>
            <a:ext cx="324196" cy="1932643"/>
          </a:xfrm>
          <a:prstGeom prst="leftBracket">
            <a:avLst/>
          </a:prstGeom>
          <a:ln w="28575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Left Bracket 7"/>
          <p:cNvSpPr/>
          <p:nvPr/>
        </p:nvSpPr>
        <p:spPr>
          <a:xfrm flipH="1">
            <a:off x="10080749" y="2494384"/>
            <a:ext cx="329184" cy="1932643"/>
          </a:xfrm>
          <a:prstGeom prst="leftBracket">
            <a:avLst/>
          </a:prstGeom>
          <a:ln w="28575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30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09873637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385329"/>
            <a:ext cx="9833609" cy="501640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INDEPENDENT ENROLLMENT BROKER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471055"/>
            <a:ext cx="276225" cy="333617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412888" y="1225118"/>
            <a:ext cx="11054668" cy="4092605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lvl="1" indent="0">
              <a:lnSpc>
                <a:spcPct val="100000"/>
              </a:lnSpc>
              <a:buNone/>
            </a:pPr>
            <a:r>
              <a:rPr lang="en-US" sz="2000" b="1" dirty="0">
                <a:solidFill>
                  <a:srgbClr val="5B9BD5"/>
                </a:solidFill>
                <a:latin typeface="Calibri Light" panose="020F0302020204030204"/>
              </a:rPr>
              <a:t>Pennsylvania has an Independent Enrollment Broker (IEB) that will:</a:t>
            </a:r>
          </a:p>
          <a:p>
            <a:pPr marL="0" lvl="1" indent="0">
              <a:lnSpc>
                <a:spcPct val="100000"/>
              </a:lnSpc>
              <a:buNone/>
            </a:pPr>
            <a:endParaRPr lang="en-US" sz="2000" b="1" dirty="0">
              <a:solidFill>
                <a:srgbClr val="5B9BD5"/>
              </a:solidFill>
              <a:latin typeface="Calibri Light" panose="020F0302020204030204"/>
            </a:endParaRPr>
          </a:p>
          <a:p>
            <a:pPr marL="285750" lvl="1" indent="-285750">
              <a:lnSpc>
                <a:spcPct val="100000"/>
              </a:lnSpc>
              <a:buClr>
                <a:schemeClr val="accent1">
                  <a:lumMod val="50000"/>
                </a:schemeClr>
              </a:buClr>
            </a:pPr>
            <a:r>
              <a:rPr lang="en-US" sz="2000" dirty="0">
                <a:solidFill>
                  <a:prstClr val="black"/>
                </a:solidFill>
                <a:latin typeface="Calibri Light" panose="020F0302020204030204"/>
              </a:rPr>
              <a:t>Walk participants through the enrollment process and MCO selection;</a:t>
            </a:r>
          </a:p>
          <a:p>
            <a:pPr marL="285750" lvl="1" indent="-285750">
              <a:lnSpc>
                <a:spcPct val="100000"/>
              </a:lnSpc>
              <a:buClr>
                <a:schemeClr val="accent1">
                  <a:lumMod val="50000"/>
                </a:schemeClr>
              </a:buClr>
            </a:pPr>
            <a:r>
              <a:rPr lang="en-US" sz="2000" dirty="0">
                <a:solidFill>
                  <a:prstClr val="black"/>
                </a:solidFill>
                <a:latin typeface="Calibri Light" panose="020F0302020204030204"/>
              </a:rPr>
              <a:t>Follow-up with each participant; and</a:t>
            </a:r>
          </a:p>
          <a:p>
            <a:pPr marL="285750" lvl="1" indent="-285750">
              <a:lnSpc>
                <a:spcPct val="100000"/>
              </a:lnSpc>
              <a:buClr>
                <a:schemeClr val="accent1">
                  <a:lumMod val="50000"/>
                </a:schemeClr>
              </a:buClr>
            </a:pPr>
            <a:r>
              <a:rPr lang="en-US" sz="2000" dirty="0">
                <a:solidFill>
                  <a:prstClr val="black"/>
                </a:solidFill>
                <a:latin typeface="Calibri Light" panose="020F0302020204030204"/>
              </a:rPr>
              <a:t>Provide and discuss options (often by asking about current providers and preferences).</a:t>
            </a:r>
          </a:p>
          <a:p>
            <a:pPr marL="285750" lvl="1" indent="-285750">
              <a:lnSpc>
                <a:spcPct val="100000"/>
              </a:lnSpc>
              <a:buClr>
                <a:schemeClr val="accent1">
                  <a:lumMod val="50000"/>
                </a:schemeClr>
              </a:buClr>
            </a:pPr>
            <a:endParaRPr lang="en-US" sz="2000" dirty="0">
              <a:solidFill>
                <a:prstClr val="black"/>
              </a:solidFill>
              <a:latin typeface="Calibri Light" panose="020F0302020204030204"/>
            </a:endParaRPr>
          </a:p>
          <a:p>
            <a:pPr marL="742950" lvl="2" indent="-285750">
              <a:lnSpc>
                <a:spcPct val="100000"/>
              </a:lnSpc>
              <a:buClr>
                <a:schemeClr val="accent1">
                  <a:lumMod val="50000"/>
                </a:schemeClr>
              </a:buClr>
            </a:pPr>
            <a:r>
              <a:rPr lang="en-US" dirty="0">
                <a:solidFill>
                  <a:prstClr val="black"/>
                </a:solidFill>
                <a:latin typeface="Calibri Light" panose="020F0302020204030204"/>
              </a:rPr>
              <a:t>NOTE:  Participants have three ways in which to enroll in an MCO: (1) Online at </a:t>
            </a:r>
            <a:r>
              <a:rPr lang="en-US" dirty="0">
                <a:hlinkClick r:id="rId4"/>
              </a:rPr>
              <a:t>www.enrollchc.com</a:t>
            </a:r>
            <a:r>
              <a:rPr lang="en-US" dirty="0"/>
              <a:t>; </a:t>
            </a:r>
            <a:r>
              <a:rPr lang="en-US" dirty="0">
                <a:solidFill>
                  <a:prstClr val="black"/>
                </a:solidFill>
                <a:latin typeface="Calibri Light" panose="020F0302020204030204"/>
              </a:rPr>
              <a:t>(2) Mailing in their enrollment form; or (3) Calling the IEB directly at </a:t>
            </a:r>
            <a:r>
              <a:rPr lang="en-US" b="1" dirty="0">
                <a:solidFill>
                  <a:prstClr val="black"/>
                </a:solidFill>
                <a:latin typeface="Calibri Light" panose="020F0302020204030204"/>
              </a:rPr>
              <a:t>1-844-824-3655 (TTY 1-833-254-0690).</a:t>
            </a:r>
            <a:endParaRPr lang="en-US" sz="2000" dirty="0">
              <a:solidFill>
                <a:prstClr val="black"/>
              </a:solidFill>
              <a:latin typeface="Calibri Light" panose="020F0302020204030204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31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92541944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6177" y="1249906"/>
            <a:ext cx="2955064" cy="853214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199504" y="6458989"/>
            <a:ext cx="11788411" cy="307570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1530515" y="3193154"/>
            <a:ext cx="9145841" cy="747079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 algn="ctr">
              <a:lnSpc>
                <a:spcPts val="6000"/>
              </a:lnSpc>
              <a:buNone/>
            </a:pPr>
            <a:r>
              <a:rPr lang="en-US" sz="6600" b="1" spc="-150" dirty="0">
                <a:solidFill>
                  <a:srgbClr val="002060"/>
                </a:solidFill>
                <a:latin typeface="Arial Black" panose="020B0A04020102020204" pitchFamily="34" charset="0"/>
              </a:rPr>
              <a:t>LAUNCH</a:t>
            </a:r>
          </a:p>
        </p:txBody>
      </p:sp>
      <p:sp>
        <p:nvSpPr>
          <p:cNvPr id="2" name="Left Bracket 1"/>
          <p:cNvSpPr/>
          <p:nvPr/>
        </p:nvSpPr>
        <p:spPr>
          <a:xfrm>
            <a:off x="1901679" y="2494384"/>
            <a:ext cx="324196" cy="1932643"/>
          </a:xfrm>
          <a:prstGeom prst="leftBracket">
            <a:avLst/>
          </a:prstGeom>
          <a:ln w="28575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Left Bracket 7"/>
          <p:cNvSpPr/>
          <p:nvPr/>
        </p:nvSpPr>
        <p:spPr>
          <a:xfrm flipH="1">
            <a:off x="10080749" y="2494384"/>
            <a:ext cx="329184" cy="1932643"/>
          </a:xfrm>
          <a:prstGeom prst="leftBracket">
            <a:avLst/>
          </a:prstGeom>
          <a:ln w="28575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32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8220207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387927"/>
            <a:ext cx="9833609" cy="853044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CHC Launch Focus: Essential Priorities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547007"/>
            <a:ext cx="276225" cy="42777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497150" y="974786"/>
            <a:ext cx="11085250" cy="4054414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 marL="0" indent="0">
              <a:buNone/>
            </a:pPr>
            <a:r>
              <a:rPr lang="en-US" sz="2000" b="1" dirty="0">
                <a:solidFill>
                  <a:srgbClr val="569FD3"/>
                </a:solidFill>
                <a:latin typeface="Arial Black" panose="020B0A04020102020204" pitchFamily="34" charset="0"/>
              </a:rPr>
              <a:t>ESSENTIAL PRIORITIES</a:t>
            </a:r>
          </a:p>
          <a:p>
            <a:pPr marL="0"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No interruption in participant services</a:t>
            </a:r>
          </a:p>
          <a:p>
            <a:pPr marL="0"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No interruption in provider payment</a:t>
            </a:r>
          </a:p>
          <a:p>
            <a:pPr marL="457200" lvl="1" indent="0">
              <a:buNone/>
            </a:pPr>
            <a:endParaRPr lang="en-US" sz="1800" dirty="0"/>
          </a:p>
          <a:p>
            <a:pPr marL="0" indent="0">
              <a:buNone/>
            </a:pPr>
            <a:r>
              <a:rPr lang="en-US" sz="2000" b="1" dirty="0">
                <a:solidFill>
                  <a:srgbClr val="569FD3"/>
                </a:solidFill>
                <a:latin typeface="Arial Black" panose="020B0A04020102020204" pitchFamily="34" charset="0"/>
              </a:rPr>
              <a:t>HOW WILL WE ENSURE NO INTERRUPTIONS?</a:t>
            </a:r>
          </a:p>
          <a:p>
            <a:pPr marL="228600"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The Department of Human Services (Department) is engaged with the MCOs in a rigorous readiness review process that looks at provider network adequacy and IT systems.</a:t>
            </a:r>
          </a:p>
          <a:p>
            <a:pPr marL="228600" lvl="1">
              <a:lnSpc>
                <a:spcPct val="100000"/>
              </a:lnSpc>
            </a:pPr>
            <a:r>
              <a:rPr lang="en-US" sz="1800" dirty="0">
                <a:latin typeface="+mj-lt"/>
              </a:rPr>
              <a:t>The Department of Health must also review and approve the MCOs to ensure they have adequate networks.</a:t>
            </a:r>
            <a:endParaRPr lang="en-US" dirty="0">
              <a:latin typeface="+mj-lt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85EB908-D14B-4B79-9273-27B0AA618532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33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05394" y="4709565"/>
            <a:ext cx="2855102" cy="1294725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66803" y="5143500"/>
            <a:ext cx="2557083" cy="750688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635937" y="5163185"/>
            <a:ext cx="3862846" cy="3798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4271996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Arrow: Pentagon 6"/>
          <p:cNvSpPr/>
          <p:nvPr/>
        </p:nvSpPr>
        <p:spPr>
          <a:xfrm>
            <a:off x="276224" y="2047917"/>
            <a:ext cx="1236903" cy="614388"/>
          </a:xfrm>
          <a:prstGeom prst="homePlat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Primary Aim</a:t>
            </a:r>
          </a:p>
        </p:txBody>
      </p:sp>
      <p:sp>
        <p:nvSpPr>
          <p:cNvPr id="8" name="Arrow: Pentagon 7"/>
          <p:cNvSpPr/>
          <p:nvPr/>
        </p:nvSpPr>
        <p:spPr>
          <a:xfrm>
            <a:off x="276224" y="3065122"/>
            <a:ext cx="1236903" cy="614388"/>
          </a:xfrm>
          <a:prstGeom prst="homePlat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Key Activities</a:t>
            </a:r>
          </a:p>
        </p:txBody>
      </p:sp>
      <p:sp>
        <p:nvSpPr>
          <p:cNvPr id="9" name="Arrow: Pentagon 8"/>
          <p:cNvSpPr/>
          <p:nvPr/>
        </p:nvSpPr>
        <p:spPr>
          <a:xfrm>
            <a:off x="276224" y="4082329"/>
            <a:ext cx="1236903" cy="614388"/>
          </a:xfrm>
          <a:prstGeom prst="homePlat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Tools</a:t>
            </a:r>
          </a:p>
        </p:txBody>
      </p:sp>
      <p:sp>
        <p:nvSpPr>
          <p:cNvPr id="10" name="Arrow: Pentagon 9"/>
          <p:cNvSpPr/>
          <p:nvPr/>
        </p:nvSpPr>
        <p:spPr>
          <a:xfrm>
            <a:off x="276224" y="5138980"/>
            <a:ext cx="1236903" cy="614388"/>
          </a:xfrm>
          <a:prstGeom prst="homePlat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Stake-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holders</a:t>
            </a:r>
          </a:p>
        </p:txBody>
      </p:sp>
      <p:sp>
        <p:nvSpPr>
          <p:cNvPr id="25" name="Rectangle: Rounded Corners 24"/>
          <p:cNvSpPr/>
          <p:nvPr/>
        </p:nvSpPr>
        <p:spPr>
          <a:xfrm>
            <a:off x="1618995" y="933889"/>
            <a:ext cx="3037695" cy="927730"/>
          </a:xfrm>
          <a:prstGeom prst="roundRect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Pre-Launch</a:t>
            </a:r>
          </a:p>
        </p:txBody>
      </p:sp>
      <p:sp>
        <p:nvSpPr>
          <p:cNvPr id="26" name="Rectangle: Rounded Corners 25"/>
          <p:cNvSpPr/>
          <p:nvPr/>
        </p:nvSpPr>
        <p:spPr>
          <a:xfrm>
            <a:off x="4671867" y="933890"/>
            <a:ext cx="3656434" cy="940149"/>
          </a:xfrm>
          <a:prstGeom prst="roundRect">
            <a:avLst/>
          </a:prstGeom>
          <a:solidFill>
            <a:schemeClr val="accent6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Launch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(Begins at “Go Live”)</a:t>
            </a:r>
          </a:p>
        </p:txBody>
      </p:sp>
      <p:sp>
        <p:nvSpPr>
          <p:cNvPr id="27" name="Rectangle: Rounded Corners 26"/>
          <p:cNvSpPr/>
          <p:nvPr/>
        </p:nvSpPr>
        <p:spPr>
          <a:xfrm>
            <a:off x="8328301" y="933890"/>
            <a:ext cx="3218075" cy="931732"/>
          </a:xfrm>
          <a:prstGeom prst="roundRect">
            <a:avLst/>
          </a:prstGeom>
          <a:solidFill>
            <a:schemeClr val="accent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Steady State (9-12 Mos. &amp; Beyond)</a:t>
            </a:r>
          </a:p>
        </p:txBody>
      </p:sp>
      <p:sp>
        <p:nvSpPr>
          <p:cNvPr id="28" name="Rectangle: Rounded Corners 27"/>
          <p:cNvSpPr/>
          <p:nvPr/>
        </p:nvSpPr>
        <p:spPr>
          <a:xfrm>
            <a:off x="1634169" y="1876228"/>
            <a:ext cx="3037694" cy="889308"/>
          </a:xfrm>
          <a:prstGeom prst="roundRect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Readiness</a:t>
            </a:r>
          </a:p>
        </p:txBody>
      </p:sp>
      <p:sp>
        <p:nvSpPr>
          <p:cNvPr id="29" name="Rectangle: Rounded Corners 28"/>
          <p:cNvSpPr/>
          <p:nvPr/>
        </p:nvSpPr>
        <p:spPr>
          <a:xfrm>
            <a:off x="4656689" y="1884784"/>
            <a:ext cx="3671612" cy="872194"/>
          </a:xfrm>
          <a:prstGeom prst="roundRect">
            <a:avLst/>
          </a:prstGeom>
          <a:solidFill>
            <a:schemeClr val="accent6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Continuity</a:t>
            </a:r>
          </a:p>
        </p:txBody>
      </p:sp>
      <p:sp>
        <p:nvSpPr>
          <p:cNvPr id="30" name="Rectangle: Rounded Corners 29"/>
          <p:cNvSpPr/>
          <p:nvPr/>
        </p:nvSpPr>
        <p:spPr>
          <a:xfrm>
            <a:off x="8338577" y="1876227"/>
            <a:ext cx="3207799" cy="889308"/>
          </a:xfrm>
          <a:prstGeom prst="roundRect">
            <a:avLst/>
          </a:prstGeom>
          <a:solidFill>
            <a:schemeClr val="accent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Program Improvement</a:t>
            </a:r>
          </a:p>
        </p:txBody>
      </p:sp>
      <p:sp>
        <p:nvSpPr>
          <p:cNvPr id="31" name="Rectangle: Rounded Corners 30"/>
          <p:cNvSpPr/>
          <p:nvPr/>
        </p:nvSpPr>
        <p:spPr>
          <a:xfrm>
            <a:off x="1634170" y="2771586"/>
            <a:ext cx="3037695" cy="1038846"/>
          </a:xfrm>
          <a:prstGeom prst="roundRect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Readiness Reviews</a:t>
            </a:r>
          </a:p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System Testing</a:t>
            </a:r>
          </a:p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Baseline Analyses</a:t>
            </a:r>
          </a:p>
        </p:txBody>
      </p:sp>
      <p:sp>
        <p:nvSpPr>
          <p:cNvPr id="32" name="Rectangle: Rounded Corners 31"/>
          <p:cNvSpPr/>
          <p:nvPr/>
        </p:nvSpPr>
        <p:spPr>
          <a:xfrm>
            <a:off x="1655879" y="3829593"/>
            <a:ext cx="3007343" cy="1152788"/>
          </a:xfrm>
          <a:prstGeom prst="roundRect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 Narrow" panose="020B0606020202030204" pitchFamily="34" charset="0"/>
              <a:ea typeface="+mn-ea"/>
              <a:cs typeface="+mn-cs"/>
            </a:endParaRPr>
          </a:p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Readiness Review Tool</a:t>
            </a:r>
          </a:p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Report Templates</a:t>
            </a:r>
          </a:p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Quality Strategy</a:t>
            </a:r>
          </a:p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3" name="Rectangle: Rounded Corners 32"/>
          <p:cNvSpPr/>
          <p:nvPr/>
        </p:nvSpPr>
        <p:spPr>
          <a:xfrm>
            <a:off x="1655879" y="4993659"/>
            <a:ext cx="3007343" cy="1075954"/>
          </a:xfrm>
          <a:prstGeom prst="roundRect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Consumer Communications</a:t>
            </a:r>
          </a:p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Provider Communications</a:t>
            </a:r>
          </a:p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Local Advisory group</a:t>
            </a:r>
          </a:p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SubMAAC, 3</a:t>
            </a:r>
            <a:r>
              <a:rPr kumimoji="0" lang="en-US" sz="1400" b="1" i="0" u="none" strike="noStrike" kern="1200" cap="none" spc="0" normalizeH="0" baseline="3000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rd</a:t>
            </a: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 Thurs.</a:t>
            </a:r>
          </a:p>
          <a:p>
            <a:pPr marL="119063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CHC Website</a:t>
            </a:r>
          </a:p>
        </p:txBody>
      </p:sp>
      <p:sp>
        <p:nvSpPr>
          <p:cNvPr id="34" name="Rectangle: Rounded Corners 33"/>
          <p:cNvSpPr/>
          <p:nvPr/>
        </p:nvSpPr>
        <p:spPr>
          <a:xfrm>
            <a:off x="4671864" y="2773775"/>
            <a:ext cx="3666713" cy="1038846"/>
          </a:xfrm>
          <a:prstGeom prst="roundRect">
            <a:avLst/>
          </a:prstGeom>
          <a:solidFill>
            <a:schemeClr val="accent6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Frequent Meetings with MCOs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Monitor </a:t>
            </a: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Launch Indicators </a:t>
            </a: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&amp; Reports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Conduct Implementation Study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5" name="Rectangle: Rounded Corners 34"/>
          <p:cNvSpPr/>
          <p:nvPr/>
        </p:nvSpPr>
        <p:spPr>
          <a:xfrm>
            <a:off x="4671867" y="3831458"/>
            <a:ext cx="3656689" cy="1164179"/>
          </a:xfrm>
          <a:prstGeom prst="roundRect">
            <a:avLst/>
          </a:prstGeom>
          <a:solidFill>
            <a:schemeClr val="accent6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srgbClr val="FFFF00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Launch Indicators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Process Measures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Hot-lines (Consumer &amp; Provider)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Program and Financial Reports </a:t>
            </a:r>
          </a:p>
        </p:txBody>
      </p:sp>
      <p:sp>
        <p:nvSpPr>
          <p:cNvPr id="36" name="Rectangle: Rounded Corners 35"/>
          <p:cNvSpPr/>
          <p:nvPr/>
        </p:nvSpPr>
        <p:spPr>
          <a:xfrm>
            <a:off x="4671864" y="4997614"/>
            <a:ext cx="3656422" cy="1078990"/>
          </a:xfrm>
          <a:prstGeom prst="roundRect">
            <a:avLst/>
          </a:prstGeom>
          <a:solidFill>
            <a:schemeClr val="accent6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MCO Participant Advisory Coms.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Local Advisory Group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SubMAAC, 3rd Thurs.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CHC Website</a:t>
            </a:r>
          </a:p>
        </p:txBody>
      </p:sp>
      <p:sp>
        <p:nvSpPr>
          <p:cNvPr id="37" name="Rectangle: Rounded Corners 36"/>
          <p:cNvSpPr/>
          <p:nvPr/>
        </p:nvSpPr>
        <p:spPr>
          <a:xfrm>
            <a:off x="8338578" y="2771586"/>
            <a:ext cx="3207799" cy="1038846"/>
          </a:xfrm>
          <a:prstGeom prst="roundRect">
            <a:avLst/>
          </a:prstGeom>
          <a:solidFill>
            <a:schemeClr val="accent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Regular Meetings with MCOs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Quarterly Quality Reviews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Conduct Evaluation Analyses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Monitor Reports</a:t>
            </a:r>
          </a:p>
        </p:txBody>
      </p:sp>
      <p:sp>
        <p:nvSpPr>
          <p:cNvPr id="38" name="Rectangle: Rounded Corners 37"/>
          <p:cNvSpPr/>
          <p:nvPr/>
        </p:nvSpPr>
        <p:spPr>
          <a:xfrm>
            <a:off x="8328287" y="3829593"/>
            <a:ext cx="3218089" cy="1164066"/>
          </a:xfrm>
          <a:prstGeom prst="roundRect">
            <a:avLst/>
          </a:prstGeom>
          <a:solidFill>
            <a:schemeClr val="accent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 Narrow" panose="020B0606020202030204" pitchFamily="34" charset="0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Outcome Measures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Program and Financial Reports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Program Imp. Projects (PIPs)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Pay for Performance (P4Ps)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9" name="Rectangle: Rounded Corners 38"/>
          <p:cNvSpPr/>
          <p:nvPr/>
        </p:nvSpPr>
        <p:spPr>
          <a:xfrm>
            <a:off x="8336933" y="4995635"/>
            <a:ext cx="3209443" cy="1080968"/>
          </a:xfrm>
          <a:prstGeom prst="roundRect">
            <a:avLst/>
          </a:prstGeom>
          <a:solidFill>
            <a:schemeClr val="accent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MCO Participant Advisory Coms.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Ad Hoc Public Engagements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 Narrow" panose="020B0606020202030204" pitchFamily="34" charset="0"/>
                <a:ea typeface="+mn-ea"/>
                <a:cs typeface="+mn-cs"/>
              </a:rPr>
              <a:t>SubMAAC, CHC Website</a:t>
            </a:r>
          </a:p>
        </p:txBody>
      </p:sp>
      <p:sp>
        <p:nvSpPr>
          <p:cNvPr id="40" name="Content Placeholder 2"/>
          <p:cNvSpPr txBox="1">
            <a:spLocks/>
          </p:cNvSpPr>
          <p:nvPr/>
        </p:nvSpPr>
        <p:spPr>
          <a:xfrm>
            <a:off x="599926" y="342301"/>
            <a:ext cx="8143874" cy="561976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ts val="36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 Black" panose="020B0A04020102020204" pitchFamily="34" charset="0"/>
                <a:ea typeface="+mn-ea"/>
                <a:cs typeface="+mn-cs"/>
              </a:rPr>
              <a:t>CHC LAUNCH INDICATORS</a:t>
            </a:r>
          </a:p>
          <a:p>
            <a:pPr marL="0" marR="0" lvl="0" indent="0" algn="l" defTabSz="914400" rtl="0" eaLnBrk="1" fontAlgn="auto" latinLnBrk="0" hangingPunct="1">
              <a:lnSpc>
                <a:spcPts val="36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US" sz="14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 Black" panose="020B0A04020102020204" pitchFamily="34" charset="0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ts val="36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US" sz="14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 Black" panose="020B0A04020102020204" pitchFamily="34" charset="0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ts val="36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US" sz="14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 Black" panose="020B0A04020102020204" pitchFamily="34" charset="0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ts val="36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US" sz="14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 Black" panose="020B0A04020102020204" pitchFamily="34" charset="0"/>
              <a:ea typeface="+mn-ea"/>
              <a:cs typeface="+mn-cs"/>
            </a:endParaRPr>
          </a:p>
        </p:txBody>
      </p:sp>
      <p:sp>
        <p:nvSpPr>
          <p:cNvPr id="41" name="Rectangle 40"/>
          <p:cNvSpPr/>
          <p:nvPr/>
        </p:nvSpPr>
        <p:spPr>
          <a:xfrm>
            <a:off x="0" y="371913"/>
            <a:ext cx="276225" cy="447597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42" name="Picture 4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43" name="Rectangle 42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</a:p>
        </p:txBody>
      </p:sp>
      <p:sp>
        <p:nvSpPr>
          <p:cNvPr id="44" name="Slide Number Placeholder 1"/>
          <p:cNvSpPr>
            <a:spLocks noGrp="1"/>
          </p:cNvSpPr>
          <p:nvPr>
            <p:ph type="sldNum" sz="quarter" idx="12"/>
          </p:nvPr>
        </p:nvSpPr>
        <p:spPr>
          <a:xfrm>
            <a:off x="8610600" y="6076604"/>
            <a:ext cx="2977342" cy="644871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6</a:t>
            </a:r>
          </a:p>
        </p:txBody>
      </p:sp>
    </p:spTree>
    <p:extLst>
      <p:ext uri="{BB962C8B-B14F-4D97-AF65-F5344CB8AC3E}">
        <p14:creationId xmlns:p14="http://schemas.microsoft.com/office/powerpoint/2010/main" val="1789084861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533399"/>
            <a:ext cx="10944225" cy="5972175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LAUNCH INDICATOR DOMAINS (Categories)</a:t>
            </a:r>
          </a:p>
          <a:p>
            <a:pPr marL="0" indent="0">
              <a:lnSpc>
                <a:spcPts val="3600"/>
              </a:lnSpc>
              <a:buNone/>
            </a:pPr>
            <a:endParaRPr lang="en-US" sz="3200" b="1" dirty="0">
              <a:solidFill>
                <a:srgbClr val="002060"/>
              </a:solidFill>
              <a:latin typeface="Arial Black" panose="020B0A04020102020204" pitchFamily="34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0" name="Rectangle 9"/>
          <p:cNvSpPr/>
          <p:nvPr/>
        </p:nvSpPr>
        <p:spPr>
          <a:xfrm>
            <a:off x="0" y="619126"/>
            <a:ext cx="276225" cy="1524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>
          <a:xfrm>
            <a:off x="9271683" y="6456361"/>
            <a:ext cx="2743200" cy="365125"/>
          </a:xfrm>
        </p:spPr>
        <p:txBody>
          <a:bodyPr/>
          <a:lstStyle/>
          <a:p>
            <a:fld id="{C85EB908-D14B-4B79-9273-27B0AA618532}" type="slidenum">
              <a:rPr lang="en-US" smtClean="0">
                <a:solidFill>
                  <a:schemeClr val="tx1"/>
                </a:solidFill>
              </a:rPr>
              <a:t>35</a:t>
            </a:fld>
            <a:endParaRPr lang="en-US" dirty="0">
              <a:solidFill>
                <a:schemeClr val="tx1"/>
              </a:solidFill>
            </a:endParaRPr>
          </a:p>
        </p:txBody>
      </p:sp>
      <p:graphicFrame>
        <p:nvGraphicFramePr>
          <p:cNvPr id="7" name="Diagram 6"/>
          <p:cNvGraphicFramePr/>
          <p:nvPr>
            <p:extLst/>
          </p:nvPr>
        </p:nvGraphicFramePr>
        <p:xfrm>
          <a:off x="1998662" y="961494"/>
          <a:ext cx="8128000" cy="541866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</p:spTree>
    <p:extLst>
      <p:ext uri="{BB962C8B-B14F-4D97-AF65-F5344CB8AC3E}">
        <p14:creationId xmlns:p14="http://schemas.microsoft.com/office/powerpoint/2010/main" val="386512683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6177" y="1249906"/>
            <a:ext cx="2955064" cy="853214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199504" y="6458989"/>
            <a:ext cx="11788411" cy="307570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1530515" y="3193154"/>
            <a:ext cx="9145841" cy="747079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 algn="ctr">
              <a:lnSpc>
                <a:spcPts val="6000"/>
              </a:lnSpc>
              <a:buNone/>
            </a:pPr>
            <a:r>
              <a:rPr lang="en-US" sz="6600" b="1" spc="-150" dirty="0">
                <a:solidFill>
                  <a:srgbClr val="002060"/>
                </a:solidFill>
                <a:latin typeface="Arial Black" panose="020B0A04020102020204" pitchFamily="34" charset="0"/>
              </a:rPr>
              <a:t>RESOURCES</a:t>
            </a:r>
          </a:p>
        </p:txBody>
      </p:sp>
      <p:sp>
        <p:nvSpPr>
          <p:cNvPr id="2" name="Left Bracket 1"/>
          <p:cNvSpPr/>
          <p:nvPr/>
        </p:nvSpPr>
        <p:spPr>
          <a:xfrm>
            <a:off x="1901679" y="2494384"/>
            <a:ext cx="324196" cy="1932643"/>
          </a:xfrm>
          <a:prstGeom prst="leftBracket">
            <a:avLst/>
          </a:prstGeom>
          <a:ln w="28575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Left Bracket 7"/>
          <p:cNvSpPr/>
          <p:nvPr/>
        </p:nvSpPr>
        <p:spPr>
          <a:xfrm flipH="1">
            <a:off x="10080749" y="2494384"/>
            <a:ext cx="329184" cy="1932643"/>
          </a:xfrm>
          <a:prstGeom prst="leftBracket">
            <a:avLst/>
          </a:prstGeom>
          <a:ln w="28575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36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93154807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1" y="425116"/>
            <a:ext cx="8143874" cy="768205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RESOURCE INFORMATION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481263"/>
            <a:ext cx="276225" cy="36896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590551" y="923278"/>
            <a:ext cx="10877006" cy="5250509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0"/>
              </a:lnSpc>
              <a:buNone/>
            </a:pPr>
            <a:endParaRPr lang="en-US" sz="18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indent="0">
              <a:lnSpc>
                <a:spcPct val="100000"/>
              </a:lnSpc>
              <a:buNone/>
            </a:pP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</a:rPr>
              <a:t>CHC LISTSERV // STAY INFORMED  </a:t>
            </a: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  <a:hlinkClick r:id="rId4"/>
              </a:rPr>
              <a:t>http://listserv.dpw.state.pa.us/oltl-community-healthchoices.html</a:t>
            </a: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</a:rPr>
              <a:t> </a:t>
            </a:r>
          </a:p>
          <a:p>
            <a:pPr marL="0" indent="0">
              <a:lnSpc>
                <a:spcPct val="100000"/>
              </a:lnSpc>
              <a:buNone/>
            </a:pP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</a:rPr>
              <a:t>COMMUNITY HEALTHCHOICES WEBSITE </a:t>
            </a: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www.healthchoicespa.com</a:t>
            </a:r>
            <a:endParaRPr lang="en-US" sz="1800" dirty="0"/>
          </a:p>
          <a:p>
            <a:pPr marL="0" indent="0">
              <a:lnSpc>
                <a:spcPct val="100000"/>
              </a:lnSpc>
              <a:buNone/>
            </a:pP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</a:rPr>
              <a:t>MLTSS SUBMAAC WEBSITE </a:t>
            </a:r>
          </a:p>
          <a:p>
            <a:pPr marL="0" lvl="1" indent="0">
              <a:lnSpc>
                <a:spcPct val="100000"/>
              </a:lnSpc>
              <a:buNone/>
            </a:pPr>
            <a:r>
              <a:rPr lang="en-US" sz="16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www.dhs.pa.gov/communitypartners/informationforadvocatesandstakeholders/mltss/</a:t>
            </a:r>
            <a:endParaRPr lang="en-US" sz="1600" dirty="0"/>
          </a:p>
          <a:p>
            <a:pPr marL="0" indent="0">
              <a:lnSpc>
                <a:spcPct val="100000"/>
              </a:lnSpc>
              <a:buNone/>
            </a:pP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</a:rPr>
              <a:t>EMAIL COMMENTS TO: </a:t>
            </a: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RA-PWCHC@pa.gov</a:t>
            </a:r>
          </a:p>
          <a:p>
            <a:pPr marL="0" lvl="1" indent="0">
              <a:lnSpc>
                <a:spcPct val="100000"/>
              </a:lnSpc>
              <a:buNone/>
            </a:pPr>
            <a:endParaRPr lang="en-US" sz="18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lvl="1" indent="0">
              <a:lnSpc>
                <a:spcPct val="100000"/>
              </a:lnSpc>
              <a:buNone/>
            </a:pP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</a:rPr>
              <a:t>PROVIDER LINE: </a:t>
            </a: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1-800-932-0939</a:t>
            </a:r>
            <a:endParaRPr lang="en-US" sz="1800" dirty="0"/>
          </a:p>
          <a:p>
            <a:pPr marL="0" lvl="1" indent="0">
              <a:lnSpc>
                <a:spcPct val="100000"/>
              </a:lnSpc>
              <a:buNone/>
            </a:pPr>
            <a:endParaRPr lang="en-US" sz="1800" b="1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lvl="1" indent="0">
              <a:lnSpc>
                <a:spcPct val="100000"/>
              </a:lnSpc>
              <a:buNone/>
            </a:pPr>
            <a:r>
              <a:rPr lang="en-US" sz="1800" b="1" dirty="0">
                <a:solidFill>
                  <a:srgbClr val="569FD3"/>
                </a:solidFill>
                <a:latin typeface="Arial Black" panose="020B0A04020102020204" pitchFamily="34" charset="0"/>
              </a:rPr>
              <a:t>PARTICIPANT LINE: </a:t>
            </a:r>
            <a:r>
              <a:rPr lang="en-US" sz="18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1-800-757-5042</a:t>
            </a:r>
          </a:p>
          <a:p>
            <a:pPr marL="0" lvl="1" indent="0">
              <a:lnSpc>
                <a:spcPct val="100000"/>
              </a:lnSpc>
              <a:buNone/>
            </a:pPr>
            <a:endParaRPr lang="en-US" sz="1800" dirty="0">
              <a:solidFill>
                <a:srgbClr val="569FD3"/>
              </a:solidFill>
              <a:latin typeface="Arial Black" panose="020B0A04020102020204" pitchFamily="34" charset="0"/>
            </a:endParaRPr>
          </a:p>
          <a:p>
            <a:pPr marL="0" lvl="1" indent="0">
              <a:lnSpc>
                <a:spcPct val="100000"/>
              </a:lnSpc>
              <a:buNone/>
            </a:pPr>
            <a:r>
              <a:rPr lang="en-US" sz="1800" dirty="0">
                <a:solidFill>
                  <a:srgbClr val="569FD3"/>
                </a:solidFill>
                <a:latin typeface="Arial Black" panose="020B0A04020102020204" pitchFamily="34" charset="0"/>
              </a:rPr>
              <a:t>INDEPENDENT ENROLLMENT BROKER: </a:t>
            </a:r>
            <a:r>
              <a:rPr lang="en-US" sz="1800" dirty="0">
                <a:solidFill>
                  <a:srgbClr val="2F5597"/>
                </a:solidFill>
                <a:latin typeface="Arial Black" panose="020B0A04020102020204" pitchFamily="34" charset="0"/>
              </a:rPr>
              <a:t>1-844-824-3655</a:t>
            </a:r>
            <a:r>
              <a:rPr lang="en-US" sz="1800" dirty="0">
                <a:solidFill>
                  <a:srgbClr val="569FD3"/>
                </a:solidFill>
                <a:latin typeface="Arial Black" panose="020B0A04020102020204" pitchFamily="34" charset="0"/>
              </a:rPr>
              <a:t> OR (</a:t>
            </a:r>
            <a:r>
              <a:rPr lang="en-US" sz="1800" dirty="0">
                <a:solidFill>
                  <a:srgbClr val="2E5597"/>
                </a:solidFill>
                <a:latin typeface="Arial Black" panose="020B0A04020102020204" pitchFamily="34" charset="0"/>
              </a:rPr>
              <a:t>TTY 1-833-254-0690</a:t>
            </a:r>
            <a:r>
              <a:rPr lang="en-US" sz="1800" dirty="0">
                <a:solidFill>
                  <a:srgbClr val="569FD3"/>
                </a:solidFill>
                <a:latin typeface="Arial Black" panose="020B0A04020102020204" pitchFamily="34" charset="0"/>
              </a:rPr>
              <a:t>)</a:t>
            </a:r>
          </a:p>
          <a:p>
            <a:pPr marL="0" lvl="1" indent="0">
              <a:lnSpc>
                <a:spcPct val="100000"/>
              </a:lnSpc>
              <a:buNone/>
            </a:pPr>
            <a:r>
              <a:rPr lang="en-US" sz="1800" dirty="0">
                <a:solidFill>
                  <a:srgbClr val="569FD3"/>
                </a:solidFill>
                <a:latin typeface="Arial Black" panose="020B0A04020102020204" pitchFamily="34" charset="0"/>
              </a:rPr>
              <a:t>				       </a:t>
            </a:r>
            <a:r>
              <a:rPr lang="en-US" sz="1600" dirty="0">
                <a:solidFill>
                  <a:srgbClr val="569FD3"/>
                </a:solidFill>
                <a:latin typeface="Arial Black" panose="020B0A04020102020204" pitchFamily="34" charset="0"/>
              </a:rPr>
              <a:t>(Open Monday through Friday, 8:00 a.m. to 6:00 p.m.)</a:t>
            </a:r>
          </a:p>
          <a:p>
            <a:pPr marL="457200" lvl="1" indent="0">
              <a:lnSpc>
                <a:spcPct val="100000"/>
              </a:lnSpc>
              <a:buNone/>
            </a:pPr>
            <a:endParaRPr lang="en-US" sz="1800" dirty="0"/>
          </a:p>
          <a:p>
            <a:pPr lvl="1"/>
            <a:endParaRPr lang="en-US" sz="1800" dirty="0"/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37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7242550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371913"/>
            <a:ext cx="11195187" cy="5619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CHC MCO Contact Information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371913"/>
            <a:ext cx="276225" cy="447597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>
          <a:xfrm>
            <a:off x="8610600" y="6173787"/>
            <a:ext cx="2969029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85EB908-D14B-4B79-9273-27B0AA618532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38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665018" y="1234275"/>
            <a:ext cx="10914612" cy="3477875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pPr marL="342900" indent="-342900" algn="just">
              <a:buFont typeface="Wingdings" panose="05000000000000000000" pitchFamily="2" charset="2"/>
              <a:buChar char="Ø"/>
            </a:pPr>
            <a:r>
              <a:rPr lang="en-US" sz="2400" b="1" dirty="0">
                <a:solidFill>
                  <a:srgbClr val="000000"/>
                </a:solidFill>
                <a:latin typeface="+mj-lt"/>
              </a:rPr>
              <a:t>AmeriHealth Caritas | </a:t>
            </a:r>
            <a:r>
              <a:rPr lang="en-US" sz="2400" b="1" dirty="0">
                <a:solidFill>
                  <a:srgbClr val="000000"/>
                </a:solidFill>
                <a:latin typeface="+mj-lt"/>
                <a:hlinkClick r:id="rId4"/>
              </a:rPr>
              <a:t>CHCProviders@amerihealthcaritas.com</a:t>
            </a:r>
            <a:endParaRPr lang="en-US" sz="2400" b="1" dirty="0">
              <a:solidFill>
                <a:srgbClr val="000000"/>
              </a:solidFill>
              <a:latin typeface="+mj-lt"/>
            </a:endParaRPr>
          </a:p>
          <a:p>
            <a:pPr marL="342900" indent="-342900" algn="just">
              <a:buFont typeface="Wingdings" panose="05000000000000000000" pitchFamily="2" charset="2"/>
              <a:buChar char="Ø"/>
            </a:pPr>
            <a:r>
              <a:rPr lang="en-US" sz="2400" b="1" dirty="0">
                <a:solidFill>
                  <a:srgbClr val="000000"/>
                </a:solidFill>
                <a:latin typeface="+mj-lt"/>
                <a:hlinkClick r:id="rId5"/>
              </a:rPr>
              <a:t>www.amerihealthcaritaschc.com</a:t>
            </a:r>
            <a:r>
              <a:rPr lang="en-US" sz="2400" b="1" dirty="0">
                <a:solidFill>
                  <a:srgbClr val="000000"/>
                </a:solidFill>
                <a:latin typeface="+mj-lt"/>
              </a:rPr>
              <a:t> - 1-855-235-5115 (TTY 1-855-235-5112)</a:t>
            </a:r>
            <a:endParaRPr lang="en-US" sz="2400" dirty="0">
              <a:solidFill>
                <a:srgbClr val="000000"/>
              </a:solidFill>
              <a:latin typeface="+mj-lt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sz="2800" b="1" dirty="0">
              <a:solidFill>
                <a:srgbClr val="000000"/>
              </a:solidFill>
              <a:latin typeface="+mj-lt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2400" b="1" dirty="0">
                <a:solidFill>
                  <a:srgbClr val="000000"/>
                </a:solidFill>
                <a:latin typeface="+mj-lt"/>
              </a:rPr>
              <a:t>Pennsylvania Health and Wellness (Centene) | </a:t>
            </a:r>
            <a:r>
              <a:rPr lang="en-US" sz="2400" b="1" dirty="0">
                <a:solidFill>
                  <a:srgbClr val="000000"/>
                </a:solidFill>
                <a:latin typeface="+mj-lt"/>
                <a:hlinkClick r:id="rId6"/>
              </a:rPr>
              <a:t>information@pahealthwellness.com</a:t>
            </a:r>
            <a:endParaRPr lang="en-US" sz="2400" b="1" dirty="0">
              <a:solidFill>
                <a:srgbClr val="000000"/>
              </a:solidFill>
              <a:latin typeface="+mj-lt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2400" b="1" dirty="0">
                <a:solidFill>
                  <a:srgbClr val="000000"/>
                </a:solidFill>
                <a:latin typeface="+mj-lt"/>
                <a:hlinkClick r:id="rId7"/>
              </a:rPr>
              <a:t>www.PAHealthWellness.com</a:t>
            </a:r>
            <a:r>
              <a:rPr lang="en-US" sz="2400" b="1" dirty="0">
                <a:solidFill>
                  <a:srgbClr val="000000"/>
                </a:solidFill>
                <a:latin typeface="+mj-lt"/>
              </a:rPr>
              <a:t> – 1-844-626-6813 (TTY 1-844-349-8916) </a:t>
            </a:r>
            <a:endParaRPr lang="en-US" sz="2400" dirty="0">
              <a:solidFill>
                <a:srgbClr val="000000"/>
              </a:solidFill>
              <a:latin typeface="+mj-lt"/>
            </a:endParaRPr>
          </a:p>
          <a:p>
            <a:endParaRPr lang="en-US" sz="2400" b="1" dirty="0">
              <a:solidFill>
                <a:srgbClr val="000000"/>
              </a:solidFill>
              <a:latin typeface="+mj-lt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2400" b="1" dirty="0">
                <a:solidFill>
                  <a:srgbClr val="000000"/>
                </a:solidFill>
                <a:latin typeface="+mj-lt"/>
              </a:rPr>
              <a:t>UPMC Community </a:t>
            </a:r>
            <a:r>
              <a:rPr lang="en-US" sz="2400" b="1" dirty="0" err="1">
                <a:solidFill>
                  <a:srgbClr val="000000"/>
                </a:solidFill>
                <a:latin typeface="+mj-lt"/>
              </a:rPr>
              <a:t>HealthChoices</a:t>
            </a:r>
            <a:r>
              <a:rPr lang="en-US" sz="2400" b="1" dirty="0">
                <a:solidFill>
                  <a:srgbClr val="000000"/>
                </a:solidFill>
                <a:latin typeface="+mj-lt"/>
              </a:rPr>
              <a:t> | </a:t>
            </a:r>
            <a:r>
              <a:rPr lang="en-US" sz="2400" b="1" u="sng" dirty="0">
                <a:solidFill>
                  <a:srgbClr val="000000"/>
                </a:solidFill>
                <a:latin typeface="+mj-lt"/>
                <a:hlinkClick r:id="rId8"/>
              </a:rPr>
              <a:t>CHCProviders@UPMC.edu</a:t>
            </a:r>
            <a:endParaRPr lang="en-US" sz="2400" b="1" u="sng" dirty="0">
              <a:solidFill>
                <a:srgbClr val="000000"/>
              </a:solidFill>
              <a:latin typeface="+mj-lt"/>
            </a:endParaRPr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2400" b="1" u="sng" dirty="0">
                <a:solidFill>
                  <a:srgbClr val="000000"/>
                </a:solidFill>
                <a:latin typeface="+mj-lt"/>
                <a:hlinkClick r:id="rId9"/>
              </a:rPr>
              <a:t>www.upmchealthplan.com/chc</a:t>
            </a:r>
            <a:r>
              <a:rPr lang="en-US" sz="2400" b="1" u="sng" dirty="0">
                <a:solidFill>
                  <a:srgbClr val="000000"/>
                </a:solidFill>
                <a:latin typeface="+mj-lt"/>
              </a:rPr>
              <a:t> </a:t>
            </a:r>
            <a:r>
              <a:rPr lang="en-US" sz="2400" b="1" dirty="0">
                <a:solidFill>
                  <a:srgbClr val="000000"/>
                </a:solidFill>
                <a:latin typeface="+mj-lt"/>
              </a:rPr>
              <a:t> - 1-844-833-0523 (TTY 1-866-407-8762) </a:t>
            </a:r>
            <a:endParaRPr lang="en-US" sz="2400" b="1" u="sng" dirty="0">
              <a:solidFill>
                <a:srgbClr val="000000"/>
              </a:solidFill>
              <a:latin typeface="+mj-lt"/>
            </a:endParaRPr>
          </a:p>
          <a:p>
            <a:endParaRPr lang="en-US" sz="2400" dirty="0">
              <a:solidFill>
                <a:srgbClr val="000000"/>
              </a:solidFill>
              <a:latin typeface="+mj-lt"/>
            </a:endParaRPr>
          </a:p>
        </p:txBody>
      </p:sp>
      <p:sp>
        <p:nvSpPr>
          <p:cNvPr id="7" name="Rectangle 6"/>
          <p:cNvSpPr/>
          <p:nvPr/>
        </p:nvSpPr>
        <p:spPr>
          <a:xfrm flipV="1">
            <a:off x="3121481" y="5261565"/>
            <a:ext cx="6133323" cy="2800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7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Courier New" panose="02070309020205020404" pitchFamily="49" charset="0"/>
              <a:buChar char="o"/>
              <a:tabLst/>
              <a:defRPr/>
            </a:pPr>
            <a:r>
              <a:rPr kumimoji="0" lang="en-US" sz="1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.</a:t>
            </a:r>
            <a:r>
              <a: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. </a:t>
            </a:r>
            <a:endParaRPr kumimoji="0" lang="en-US" sz="11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4377636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</a:p>
        </p:txBody>
      </p:sp>
      <p:sp>
        <p:nvSpPr>
          <p:cNvPr id="11" name="Content Placeholder 2"/>
          <p:cNvSpPr>
            <a:spLocks noGrp="1"/>
          </p:cNvSpPr>
          <p:nvPr>
            <p:ph sz="quarter" idx="4294967295"/>
          </p:nvPr>
        </p:nvSpPr>
        <p:spPr>
          <a:xfrm>
            <a:off x="590550" y="371913"/>
            <a:ext cx="11195187" cy="561976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>
              <a:lnSpc>
                <a:spcPts val="3600"/>
              </a:lnSpc>
              <a:buNone/>
            </a:pPr>
            <a:r>
              <a:rPr lang="en-US" sz="3200" b="1" dirty="0">
                <a:solidFill>
                  <a:srgbClr val="002060"/>
                </a:solidFill>
                <a:latin typeface="Arial Black" panose="020B0A04020102020204" pitchFamily="34" charset="0"/>
              </a:rPr>
              <a:t>THIRD THURSDAY WEBINARS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371913"/>
            <a:ext cx="276225" cy="447597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>
          <a:xfrm>
            <a:off x="8610600" y="6173787"/>
            <a:ext cx="2969029" cy="365125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85EB908-D14B-4B79-9273-27B0AA618532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39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590550" y="1431636"/>
            <a:ext cx="11145657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endParaRPr lang="en-US" b="1" dirty="0">
              <a:solidFill>
                <a:prstClr val="black"/>
              </a:solidFill>
              <a:latin typeface="Arial Black" panose="020B0A04020102020204" pitchFamily="34" charset="0"/>
              <a:cs typeface="Arial" panose="020B0604020202020204" pitchFamily="34" charset="0"/>
            </a:endParaRPr>
          </a:p>
          <a:p>
            <a:pPr lvl="0"/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We host informational webinars on the third Thursday of each month throughout the implementation of CHC. An invite and registration link is sent out on the </a:t>
            </a:r>
            <a:r>
              <a:rPr lang="en-US" b="1" dirty="0" err="1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ListServe</a:t>
            </a: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To ensure you receive email communications distributed from the Office of Long-Term Living, please visit the </a:t>
            </a:r>
            <a:r>
              <a:rPr lang="en-US" b="1" dirty="0" err="1">
                <a:solidFill>
                  <a:prstClr val="black"/>
                </a:solidFill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ListServ</a:t>
            </a: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 Archives page at </a:t>
            </a:r>
            <a:r>
              <a:rPr lang="en-US" b="1" u="sng" dirty="0">
                <a:solidFill>
                  <a:prstClr val="black"/>
                </a:solidFill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  <a:hlinkClick r:id="rId4"/>
              </a:rPr>
              <a:t>http://listserv.dpw.state.pa.us</a:t>
            </a:r>
            <a:r>
              <a:rPr lang="en-US" b="1" dirty="0">
                <a:solidFill>
                  <a:prstClr val="black"/>
                </a:solidFill>
                <a:latin typeface="Arial" panose="020B060402020202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 to update or register your email address.</a:t>
            </a:r>
            <a:endParaRPr lang="en-US" sz="1600" dirty="0">
              <a:solidFill>
                <a:prstClr val="black"/>
              </a:solidFill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lvl="0"/>
            <a:endParaRPr lang="en-US" b="1" dirty="0">
              <a:solidFill>
                <a:prstClr val="black"/>
              </a:solidFill>
              <a:latin typeface="Arial Black" panose="020B0A04020102020204" pitchFamily="34" charset="0"/>
              <a:cs typeface="Arial" panose="020B0604020202020204" pitchFamily="34" charset="0"/>
            </a:endParaRPr>
          </a:p>
          <a:p>
            <a:pPr lvl="0"/>
            <a:r>
              <a:rPr lang="en-US" b="1" dirty="0">
                <a:solidFill>
                  <a:srgbClr val="C00000"/>
                </a:solidFill>
                <a:latin typeface="Arial Black" panose="020B0A04020102020204" pitchFamily="34" charset="0"/>
                <a:cs typeface="Arial" panose="020B0604020202020204" pitchFamily="34" charset="0"/>
              </a:rPr>
              <a:t>The next webinar will be held:  December 21, 2017 @ 1:30 PM</a:t>
            </a:r>
          </a:p>
          <a:p>
            <a:pPr lvl="0"/>
            <a:endParaRPr lang="en-US" dirty="0">
              <a:solidFill>
                <a:prstClr val="black"/>
              </a:solidFill>
              <a:latin typeface="Arial Black" panose="020B0A04020102020204" pitchFamily="34" charset="0"/>
              <a:cs typeface="Arial" panose="020B0604020202020204" pitchFamily="34" charset="0"/>
            </a:endParaRPr>
          </a:p>
          <a:p>
            <a:pPr lvl="0"/>
            <a:r>
              <a:rPr lang="en-US" dirty="0">
                <a:solidFill>
                  <a:prstClr val="black"/>
                </a:solidFill>
                <a:latin typeface="Arial Black" panose="020B0A04020102020204" pitchFamily="34" charset="0"/>
                <a:cs typeface="Arial" panose="020B0604020202020204" pitchFamily="34" charset="0"/>
              </a:rPr>
              <a:t>Webinar participants will also find this presentation at: </a:t>
            </a:r>
            <a:r>
              <a:rPr lang="en-US" dirty="0">
                <a:solidFill>
                  <a:prstClr val="black"/>
                </a:solidFill>
                <a:latin typeface="Arial Black" panose="020B0A04020102020204" pitchFamily="34" charset="0"/>
                <a:cs typeface="Arial" panose="020B0604020202020204" pitchFamily="34" charset="0"/>
                <a:hlinkClick r:id="rId5"/>
              </a:rPr>
              <a:t>http://www.healthchoices.pa.gov/info/resources/publications/community/third-thursday-webinars/index.htm</a:t>
            </a:r>
            <a:endParaRPr lang="en-US" b="1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39475128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888" y="6151127"/>
            <a:ext cx="1887400" cy="544948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2400300" y="6581774"/>
            <a:ext cx="9385438" cy="114301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 </a:t>
            </a:r>
          </a:p>
        </p:txBody>
      </p:sp>
      <p:sp>
        <p:nvSpPr>
          <p:cNvPr id="16" name="Content Placeholder 5"/>
          <p:cNvSpPr>
            <a:spLocks noGrp="1"/>
          </p:cNvSpPr>
          <p:nvPr>
            <p:ph sz="quarter" idx="4294967295"/>
          </p:nvPr>
        </p:nvSpPr>
        <p:spPr>
          <a:xfrm>
            <a:off x="2795415" y="4747127"/>
            <a:ext cx="5913814" cy="1217388"/>
          </a:xfrm>
          <a:prstGeom prst="rect">
            <a:avLst/>
          </a:prstGeom>
        </p:spPr>
        <p:txBody>
          <a:bodyPr>
            <a:noAutofit/>
          </a:bodyPr>
          <a:lstStyle/>
          <a:p>
            <a:pPr marL="0" indent="0" algn="ctr">
              <a:lnSpc>
                <a:spcPct val="100000"/>
              </a:lnSpc>
              <a:buNone/>
            </a:pPr>
            <a:r>
              <a:rPr lang="en-US" sz="7200" spc="-300" dirty="0">
                <a:solidFill>
                  <a:schemeClr val="accent5">
                    <a:lumMod val="75000"/>
                  </a:schemeClr>
                </a:solidFill>
                <a:latin typeface="Arial Black" panose="020B0A04020102020204" pitchFamily="34" charset="0"/>
              </a:rPr>
              <a:t>QUESTIONS</a:t>
            </a:r>
          </a:p>
        </p:txBody>
      </p:sp>
      <p:pic>
        <p:nvPicPr>
          <p:cNvPr id="8" name="Content Placeholder 4" descr="Life of an Educator: Top 10 &lt;strong&gt;questions&lt;/strong&gt; to ask yourself in 2012"/>
          <p:cNvPicPr>
            <a:picLocks noGrp="1" noChangeAspect="1"/>
          </p:cNvPicPr>
          <p:nvPr>
            <p:ph sz="quarter" idx="4294967295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50906" y="744294"/>
            <a:ext cx="4002833" cy="4002833"/>
          </a:xfrm>
          <a:prstGeom prst="rect">
            <a:avLst/>
          </a:prstGeom>
        </p:spPr>
      </p:pic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85EB908-D14B-4B79-9273-27B0AA618532}" type="slidenum">
              <a:rPr lang="en-US" smtClean="0"/>
              <a:t>40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0550085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1550</TotalTime>
  <Words>2156</Words>
  <Application>Microsoft Office PowerPoint</Application>
  <PresentationFormat>Widescreen</PresentationFormat>
  <Paragraphs>471</Paragraphs>
  <Slides>40</Slides>
  <Notes>40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40</vt:i4>
      </vt:variant>
    </vt:vector>
  </HeadingPairs>
  <TitlesOfParts>
    <vt:vector size="50" baseType="lpstr">
      <vt:lpstr>ＭＳ Ｐゴシック</vt:lpstr>
      <vt:lpstr>Arial</vt:lpstr>
      <vt:lpstr>Arial Black</vt:lpstr>
      <vt:lpstr>Arial Narrow</vt:lpstr>
      <vt:lpstr>Calibri</vt:lpstr>
      <vt:lpstr>Calibri Light</vt:lpstr>
      <vt:lpstr>Courier New</vt:lpstr>
      <vt:lpstr>Times New Roman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Pennsylvania Department of Human Services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Wachter, Derek</dc:creator>
  <cp:lastModifiedBy>Jen Martchek</cp:lastModifiedBy>
  <cp:revision>136</cp:revision>
  <cp:lastPrinted>2017-11-28T14:57:27Z</cp:lastPrinted>
  <dcterms:created xsi:type="dcterms:W3CDTF">2017-06-13T15:06:07Z</dcterms:created>
  <dcterms:modified xsi:type="dcterms:W3CDTF">2017-11-28T15:14:04Z</dcterms:modified>
</cp:coreProperties>
</file>